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6" r:id="rId6"/>
    <p:sldId id="257" r:id="rId7"/>
    <p:sldId id="267" r:id="rId8"/>
    <p:sldId id="268" r:id="rId9"/>
    <p:sldId id="275" r:id="rId10"/>
    <p:sldId id="274" r:id="rId11"/>
    <p:sldId id="269" r:id="rId12"/>
    <p:sldId id="270" r:id="rId13"/>
    <p:sldId id="271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B60AA5-8C6A-4CCA-411E-1467EC28DA3E}" v="888" dt="2020-09-09T13:02:56.1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honda Winskill" userId="2aaa5b1e-92af-4d24-9303-0c08c0659367" providerId="ADAL" clId="{9786DFEE-BB77-426B-9D24-9FAB7284C513}"/>
    <pc:docChg chg="delSld modSld">
      <pc:chgData name="Rhonda Winskill" userId="2aaa5b1e-92af-4d24-9303-0c08c0659367" providerId="ADAL" clId="{9786DFEE-BB77-426B-9D24-9FAB7284C513}" dt="2020-09-10T07:52:54.941" v="12" actId="2696"/>
      <pc:docMkLst>
        <pc:docMk/>
      </pc:docMkLst>
      <pc:sldChg chg="modSp">
        <pc:chgData name="Rhonda Winskill" userId="2aaa5b1e-92af-4d24-9303-0c08c0659367" providerId="ADAL" clId="{9786DFEE-BB77-426B-9D24-9FAB7284C513}" dt="2020-09-09T16:49:38.697" v="4" actId="20577"/>
        <pc:sldMkLst>
          <pc:docMk/>
          <pc:sldMk cId="124506986" sldId="257"/>
        </pc:sldMkLst>
        <pc:spChg chg="mod">
          <ac:chgData name="Rhonda Winskill" userId="2aaa5b1e-92af-4d24-9303-0c08c0659367" providerId="ADAL" clId="{9786DFEE-BB77-426B-9D24-9FAB7284C513}" dt="2020-09-09T16:49:38.697" v="4" actId="20577"/>
          <ac:spMkLst>
            <pc:docMk/>
            <pc:sldMk cId="124506986" sldId="257"/>
            <ac:spMk id="4" creationId="{00000000-0000-0000-0000-000000000000}"/>
          </ac:spMkLst>
        </pc:spChg>
      </pc:sldChg>
      <pc:sldChg chg="modSp">
        <pc:chgData name="Rhonda Winskill" userId="2aaa5b1e-92af-4d24-9303-0c08c0659367" providerId="ADAL" clId="{9786DFEE-BB77-426B-9D24-9FAB7284C513}" dt="2020-09-09T16:50:38.339" v="11" actId="20577"/>
        <pc:sldMkLst>
          <pc:docMk/>
          <pc:sldMk cId="186658675" sldId="268"/>
        </pc:sldMkLst>
        <pc:spChg chg="mod">
          <ac:chgData name="Rhonda Winskill" userId="2aaa5b1e-92af-4d24-9303-0c08c0659367" providerId="ADAL" clId="{9786DFEE-BB77-426B-9D24-9FAB7284C513}" dt="2020-09-09T16:50:38.339" v="11" actId="20577"/>
          <ac:spMkLst>
            <pc:docMk/>
            <pc:sldMk cId="186658675" sldId="268"/>
            <ac:spMk id="4" creationId="{00000000-0000-0000-0000-000000000000}"/>
          </ac:spMkLst>
        </pc:spChg>
      </pc:sldChg>
      <pc:sldChg chg="del">
        <pc:chgData name="Rhonda Winskill" userId="2aaa5b1e-92af-4d24-9303-0c08c0659367" providerId="ADAL" clId="{9786DFEE-BB77-426B-9D24-9FAB7284C513}" dt="2020-09-10T07:52:54.941" v="12" actId="2696"/>
        <pc:sldMkLst>
          <pc:docMk/>
          <pc:sldMk cId="3148847751" sldId="27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BF32-D8C0-4316-8735-91088F19F099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726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BF32-D8C0-4316-8735-91088F19F099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14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BF32-D8C0-4316-8735-91088F19F099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095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BF32-D8C0-4316-8735-91088F19F099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854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BF32-D8C0-4316-8735-91088F19F099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492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BF32-D8C0-4316-8735-91088F19F099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20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BF32-D8C0-4316-8735-91088F19F099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913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BF32-D8C0-4316-8735-91088F19F099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476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BF32-D8C0-4316-8735-91088F19F099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905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BF32-D8C0-4316-8735-91088F19F099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05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BF32-D8C0-4316-8735-91088F19F099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632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36000">
              <a:srgbClr val="21D6E0"/>
            </a:gs>
            <a:gs pos="62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2BF32-D8C0-4316-8735-91088F19F099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95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863588" y="476672"/>
            <a:ext cx="7416824" cy="2448272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Welcome to</a:t>
            </a:r>
          </a:p>
          <a:p>
            <a:pPr algn="ctr"/>
            <a:r>
              <a:rPr lang="en-GB" sz="6000" dirty="0">
                <a:solidFill>
                  <a:schemeClr val="bg1"/>
                </a:solidFill>
                <a:latin typeface="Comic Sans MS"/>
              </a:rPr>
              <a:t>Year 2W</a:t>
            </a:r>
            <a:endParaRPr lang="en-GB" sz="60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691680" y="5229200"/>
            <a:ext cx="5760640" cy="122413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Miss Winskill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43" r="18143"/>
          <a:stretch/>
        </p:blipFill>
        <p:spPr>
          <a:xfrm>
            <a:off x="3491880" y="3226882"/>
            <a:ext cx="2160240" cy="17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057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9512" y="1340768"/>
            <a:ext cx="8784976" cy="5328592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We’d love to share your child’s successes outside of </a:t>
            </a:r>
            <a:r>
              <a:rPr lang="en-GB" sz="2400">
                <a:solidFill>
                  <a:schemeClr val="bg1"/>
                </a:solidFill>
                <a:latin typeface="Comic Sans MS"/>
              </a:rPr>
              <a:t>school, so do share them with us (send an email and maybe a picture</a:t>
            </a:r>
            <a:r>
              <a:rPr lang="en-GB" sz="2400" dirty="0">
                <a:solidFill>
                  <a:schemeClr val="bg1"/>
                </a:solidFill>
                <a:latin typeface="Comic Sans MS"/>
              </a:rPr>
              <a:t>) so we can then share it in class!</a:t>
            </a:r>
          </a:p>
          <a:p>
            <a:pPr marL="342900" indent="-342900" algn="ctr">
              <a:buFontTx/>
              <a:buChar char="-"/>
            </a:pPr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Please ensure that clothes and personal belongings are named!</a:t>
            </a:r>
          </a:p>
          <a:p>
            <a:pPr marL="342900" indent="-342900" algn="ctr">
              <a:buFontTx/>
              <a:buChar char="-"/>
            </a:pPr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All payments for any school related events or services </a:t>
            </a:r>
            <a:r>
              <a:rPr lang="en-GB" sz="2400">
                <a:solidFill>
                  <a:schemeClr val="bg1"/>
                </a:solidFill>
                <a:latin typeface="Comic Sans MS"/>
              </a:rPr>
              <a:t>are to be made using SIMS Pay.</a:t>
            </a:r>
            <a:endParaRPr lang="en-GB" sz="240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50000"/>
              </a:lnSpc>
            </a:pPr>
            <a:endParaRPr lang="en-GB" sz="12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The school website is the key place for information both about school and also</a:t>
            </a:r>
            <a:r>
              <a:rPr lang="en-GB" sz="2400">
                <a:solidFill>
                  <a:schemeClr val="bg1"/>
                </a:solidFill>
                <a:latin typeface="Comic Sans MS"/>
              </a:rPr>
              <a:t> relating to our class.  All letters are sent out via eSchools.</a:t>
            </a:r>
            <a:endParaRPr lang="en-GB" sz="24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033718" y="188640"/>
            <a:ext cx="5076564" cy="94793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Useful things to share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315594" y="195593"/>
            <a:ext cx="792088" cy="8571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8036319" y="188640"/>
            <a:ext cx="792088" cy="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886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65570" y="332656"/>
            <a:ext cx="8474241" cy="598849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4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4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4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4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4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Thank you for coming!</a:t>
            </a:r>
          </a:p>
          <a:p>
            <a:pPr algn="ctr"/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Do follow school life on our website:</a:t>
            </a:r>
          </a:p>
          <a:p>
            <a:pPr algn="ctr"/>
            <a:endParaRPr lang="en-GB" sz="4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44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www.rowlandsgillprimary.org</a:t>
            </a:r>
          </a:p>
          <a:p>
            <a:pPr algn="ctr"/>
            <a:endParaRPr lang="en-GB" sz="6000" u="sng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4000" u="sng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4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38" r="21418"/>
          <a:stretch/>
        </p:blipFill>
        <p:spPr>
          <a:xfrm>
            <a:off x="3599892" y="4005064"/>
            <a:ext cx="1944216" cy="17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965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0244" y="934246"/>
            <a:ext cx="8791436" cy="5798915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For obvious reasons, this September our return to school is somewhat unusual due to Covid-19.</a:t>
            </a:r>
            <a:endParaRPr lang="en-US" dirty="0">
              <a:solidFill>
                <a:schemeClr val="bg1"/>
              </a:solidFill>
              <a:latin typeface="Calibri"/>
              <a:cs typeface="Calibri"/>
            </a:endParaRPr>
          </a:p>
          <a:p>
            <a:pPr algn="ctr"/>
            <a:endParaRPr lang="en-GB" sz="2400" dirty="0">
              <a:solidFill>
                <a:schemeClr val="bg1"/>
              </a:solidFill>
              <a:latin typeface="Comic Sans MS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We'll be focussing very much on ensuring the children settle back into school in a positive way and that any anxieties related to coronavirus or lockdown are handled and supported sensitively.</a:t>
            </a:r>
          </a:p>
          <a:p>
            <a:pPr algn="ctr"/>
            <a:endParaRPr lang="en-GB" sz="2400" dirty="0">
              <a:solidFill>
                <a:schemeClr val="bg1"/>
              </a:solidFill>
              <a:latin typeface="Comic Sans MS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We're following Gateshead's 'Recovery Curriculum' - means that the children will cover all their 'missed' learning.  In school, we're avoiding any talk of 'catch-up' or 'lost learning/time' as we need to ensure the children feel positive about returning.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033718" y="116632"/>
            <a:ext cx="5076564" cy="70730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3200">
                <a:solidFill>
                  <a:schemeClr val="bg1"/>
                </a:solidFill>
                <a:latin typeface="Comic Sans MS"/>
              </a:rPr>
              <a:t>Returning from Lockdown</a:t>
            </a:r>
            <a:endParaRPr lang="en-GB" sz="32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315594" y="42464"/>
            <a:ext cx="792088" cy="8571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8036319" y="35511"/>
            <a:ext cx="792088" cy="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479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58062" y="1340768"/>
            <a:ext cx="8474241" cy="5328592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400" u="sng" dirty="0">
                <a:solidFill>
                  <a:schemeClr val="bg1"/>
                </a:solidFill>
                <a:latin typeface="Comic Sans MS"/>
              </a:rPr>
              <a:t>Year 2W are taught by</a:t>
            </a:r>
          </a:p>
          <a:p>
            <a:pPr algn="ctr"/>
            <a:endParaRPr lang="en-GB" sz="16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Miss Winskill</a:t>
            </a: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Mrs Ledger and Mrs Edmondson (in class support)</a:t>
            </a:r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Miss Edmondson (PPA Cover)</a:t>
            </a:r>
          </a:p>
          <a:p>
            <a:pPr algn="ctr"/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Intervention and support</a:t>
            </a:r>
          </a:p>
          <a:p>
            <a:pPr algn="ctr"/>
            <a:endParaRPr lang="en-GB" sz="2400" dirty="0">
              <a:solidFill>
                <a:schemeClr val="bg1"/>
              </a:solidFill>
              <a:latin typeface="Comic Sans MS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Miss Winskill will deliver small group interventions during assembly time and during dedicated intervention time</a:t>
            </a:r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033718" y="188640"/>
            <a:ext cx="5076564" cy="94793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Comic Sans MS" panose="030F0702030302020204" pitchFamily="66" charset="0"/>
              </a:rPr>
              <a:t>Staffing</a:t>
            </a:r>
            <a:endParaRPr lang="en-GB" sz="4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315594" y="195593"/>
            <a:ext cx="792088" cy="8571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8036319" y="188640"/>
            <a:ext cx="792088" cy="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06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0245" y="836712"/>
            <a:ext cx="8802372" cy="5821710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400" dirty="0">
                <a:latin typeface="Comic Sans MS"/>
              </a:rPr>
              <a:t>English and Maths, including discrete SPAG sessions, are taught daily and usually in the mornings.</a:t>
            </a:r>
          </a:p>
          <a:p>
            <a:pPr lvl="0" algn="ctr"/>
            <a:r>
              <a:rPr lang="en-GB" sz="2400" dirty="0">
                <a:solidFill>
                  <a:prstClr val="white"/>
                </a:solidFill>
                <a:latin typeface="Comic Sans MS" panose="030F0702030302020204" pitchFamily="66" charset="0"/>
              </a:rPr>
              <a:t>All other subjects- including guided reading, are taught in the afternoon.</a:t>
            </a:r>
          </a:p>
          <a:p>
            <a:pPr lvl="0" algn="ctr"/>
            <a:endParaRPr lang="en-GB" sz="2400" dirty="0">
              <a:solidFill>
                <a:prstClr val="white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/>
              </a:rPr>
              <a:t>PE is on a Monday and Wednesday and children should come to school in their PE kit on those days.</a:t>
            </a:r>
          </a:p>
          <a:p>
            <a:pPr lvl="0" algn="ctr"/>
            <a:endParaRPr lang="en-GB" sz="2400" dirty="0">
              <a:solidFill>
                <a:prstClr val="white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/>
              </a:rPr>
              <a:t>Initially, homework tasks and spellings will be posted on the school website each week, after which we will be moving to an e-learning system.  Information about this will be shared later this half term.  </a:t>
            </a:r>
            <a:endParaRPr lang="en-GB" sz="2400" dirty="0">
              <a:latin typeface="Comic Sans MS" panose="030F0702030302020204" pitchFamily="66" charset="0"/>
            </a:endParaRPr>
          </a:p>
          <a:p>
            <a:pPr lvl="0" algn="ctr"/>
            <a:endParaRPr lang="en-GB" sz="2400" dirty="0">
              <a:solidFill>
                <a:prstClr val="white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/>
              </a:rPr>
              <a:t>Two reading books will be sent home at a time (where possible). Returned books will be quarantined.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033718" y="-350"/>
            <a:ext cx="5076564" cy="772933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Comic Sans MS" panose="030F0702030302020204" pitchFamily="66" charset="0"/>
              </a:rPr>
              <a:t>Routines</a:t>
            </a:r>
            <a:endParaRPr lang="en-GB" sz="4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150245" y="78335"/>
            <a:ext cx="792088" cy="8571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8212621" y="78334"/>
            <a:ext cx="792088" cy="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711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0244" y="934246"/>
            <a:ext cx="8791436" cy="5798915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sz="2400" dirty="0">
              <a:solidFill>
                <a:schemeClr val="bg1"/>
              </a:solidFill>
              <a:latin typeface="Comic Sans MS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This half term in our English lessons we will be reading, ‘How to Wash a Woolly Mammoth’ and using it as our stimuli. We will be using it to help us produce descriptive writing and instructions. We will also continue to focus on our handwriting. </a:t>
            </a:r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In Maths this term, we will focus on place value, properties of shapes, addition, subtraction and measurement. </a:t>
            </a:r>
          </a:p>
          <a:p>
            <a:pPr algn="ctr"/>
            <a:endParaRPr lang="en-GB" sz="2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Wider curriculum topics are the Life for Granny (1950s), Plants and looking at skylines in Art.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033718" y="116632"/>
            <a:ext cx="5076564" cy="70730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Comic Sans MS" panose="030F0702030302020204" pitchFamily="66" charset="0"/>
              </a:rPr>
              <a:t>Our Topics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315594" y="42464"/>
            <a:ext cx="792088" cy="8571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8036319" y="35511"/>
            <a:ext cx="792088" cy="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58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067944" y="1340768"/>
            <a:ext cx="4188295" cy="5328592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400">
                <a:solidFill>
                  <a:schemeClr val="bg1"/>
                </a:solidFill>
                <a:latin typeface="Comic Sans MS"/>
              </a:rPr>
              <a:t>As last year, all classes will </a:t>
            </a:r>
            <a:r>
              <a:rPr lang="en-GB" sz="2400" dirty="0">
                <a:solidFill>
                  <a:schemeClr val="bg1"/>
                </a:solidFill>
                <a:latin typeface="Comic Sans MS"/>
              </a:rPr>
              <a:t>be using our sliding scale to promote positive behaviour and give all children the chance to rectify poor choices.</a:t>
            </a:r>
          </a:p>
          <a:p>
            <a:pPr algn="ctr"/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This will work alongside </a:t>
            </a:r>
            <a:r>
              <a:rPr lang="en-GB" sz="2400">
                <a:solidFill>
                  <a:schemeClr val="bg1"/>
                </a:solidFill>
                <a:latin typeface="Comic Sans MS"/>
              </a:rPr>
              <a:t>our School Rules…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547664" y="188640"/>
            <a:ext cx="6048672" cy="94793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3200">
                <a:solidFill>
                  <a:schemeClr val="bg1"/>
                </a:solidFill>
                <a:latin typeface="Comic Sans MS"/>
              </a:rPr>
              <a:t>Focussing on great behaviour…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315594" y="195593"/>
            <a:ext cx="792088" cy="8571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8036319" y="188640"/>
            <a:ext cx="792088" cy="857143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450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62" r="24552"/>
          <a:stretch/>
        </p:blipFill>
        <p:spPr>
          <a:xfrm>
            <a:off x="1107682" y="1527634"/>
            <a:ext cx="2102827" cy="4954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084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E704BAA-B8EE-43C3-9B1B-2CADADCF2589}"/>
              </a:ext>
            </a:extLst>
          </p:cNvPr>
          <p:cNvGrpSpPr/>
          <p:nvPr/>
        </p:nvGrpSpPr>
        <p:grpSpPr>
          <a:xfrm>
            <a:off x="315594" y="188640"/>
            <a:ext cx="8512813" cy="6247290"/>
            <a:chOff x="315594" y="188640"/>
            <a:chExt cx="8512813" cy="6247290"/>
          </a:xfrm>
        </p:grpSpPr>
        <p:sp>
          <p:nvSpPr>
            <p:cNvPr id="5" name="Rounded Rectangle 4"/>
            <p:cNvSpPr/>
            <p:nvPr/>
          </p:nvSpPr>
          <p:spPr>
            <a:xfrm>
              <a:off x="1547664" y="188640"/>
              <a:ext cx="6048672" cy="947936"/>
            </a:xfrm>
            <a:prstGeom prst="roundRect">
              <a:avLst/>
            </a:prstGeom>
            <a:solidFill>
              <a:srgbClr val="7030A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Our Golden Rules</a:t>
              </a: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638" r="26638"/>
            <a:stretch/>
          </p:blipFill>
          <p:spPr>
            <a:xfrm>
              <a:off x="315594" y="195593"/>
              <a:ext cx="792088" cy="857143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638" r="26638"/>
            <a:stretch/>
          </p:blipFill>
          <p:spPr>
            <a:xfrm>
              <a:off x="8036319" y="188640"/>
              <a:ext cx="792088" cy="857143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4450813" y="3244334"/>
              <a:ext cx="2423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 </a:t>
              </a:r>
              <a:endParaRPr lang="en-GB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3347864" y="1455373"/>
              <a:ext cx="2351314" cy="1469571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We keep our hands, feet, objects and personal comments to ourselves. </a:t>
              </a:r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386944" y="3212976"/>
              <a:ext cx="2351314" cy="1469571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We always listen to adults and follow instructions on the first time of asking. </a:t>
              </a:r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827584" y="3212976"/>
              <a:ext cx="2351314" cy="1469571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We are polite: we show good manners. </a:t>
              </a:r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2051720" y="4966359"/>
              <a:ext cx="2351314" cy="1469571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We take care of everyone and everything. </a:t>
              </a:r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788024" y="4966359"/>
              <a:ext cx="2351314" cy="1469571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prstClr val="white"/>
                  </a:solidFill>
                </a:rPr>
                <a:t>We always work hard and never waste time. </a:t>
              </a: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5946304" y="3212976"/>
              <a:ext cx="2351314" cy="1469571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prstClr val="white"/>
                  </a:solidFill>
                </a:rPr>
                <a:t>We walk at all times when moving around the school. </a:t>
              </a: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5-Point Star 14"/>
            <p:cNvSpPr/>
            <p:nvPr/>
          </p:nvSpPr>
          <p:spPr>
            <a:xfrm>
              <a:off x="7630369" y="5087614"/>
              <a:ext cx="692332" cy="65791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>
                <a:solidFill>
                  <a:prstClr val="white"/>
                </a:solidFill>
              </a:endParaRPr>
            </a:p>
          </p:txBody>
        </p:sp>
        <p:sp>
          <p:nvSpPr>
            <p:cNvPr id="16" name="5-Point Star 15"/>
            <p:cNvSpPr/>
            <p:nvPr/>
          </p:nvSpPr>
          <p:spPr>
            <a:xfrm>
              <a:off x="1989469" y="1912022"/>
              <a:ext cx="692332" cy="65791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>
                <a:solidFill>
                  <a:prstClr val="white"/>
                </a:solidFill>
              </a:endParaRPr>
            </a:p>
          </p:txBody>
        </p:sp>
        <p:sp>
          <p:nvSpPr>
            <p:cNvPr id="17" name="5-Point Star 16"/>
            <p:cNvSpPr/>
            <p:nvPr/>
          </p:nvSpPr>
          <p:spPr>
            <a:xfrm>
              <a:off x="6351718" y="1914767"/>
              <a:ext cx="692332" cy="65791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>
                <a:solidFill>
                  <a:prstClr val="white"/>
                </a:solidFill>
              </a:endParaRPr>
            </a:p>
          </p:txBody>
        </p:sp>
        <p:sp>
          <p:nvSpPr>
            <p:cNvPr id="18" name="5-Point Star 17"/>
            <p:cNvSpPr/>
            <p:nvPr/>
          </p:nvSpPr>
          <p:spPr>
            <a:xfrm>
              <a:off x="853120" y="5087614"/>
              <a:ext cx="692332" cy="65791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8432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58062" y="1340768"/>
            <a:ext cx="8474241" cy="5328592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All medical needs should be shared as soon as possible to ensure we can support your child effectively.  Any medication needs to be prescribed and be labelled. </a:t>
            </a:r>
            <a:r>
              <a:rPr lang="en-GB" sz="2400">
                <a:solidFill>
                  <a:schemeClr val="bg1"/>
                </a:solidFill>
                <a:latin typeface="Comic Sans MS"/>
              </a:rPr>
              <a:t>The office staff oversee medication in school so they may </a:t>
            </a:r>
            <a:r>
              <a:rPr lang="en-GB" sz="2400" dirty="0">
                <a:solidFill>
                  <a:schemeClr val="bg1"/>
                </a:solidFill>
                <a:latin typeface="Comic Sans MS"/>
              </a:rPr>
              <a:t>be in touch for more serious conditions or to clarify medication.</a:t>
            </a:r>
          </a:p>
          <a:p>
            <a:pPr algn="ctr"/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>
                <a:solidFill>
                  <a:schemeClr val="bg1"/>
                </a:solidFill>
                <a:latin typeface="Comic Sans MS"/>
              </a:rPr>
              <a:t>Absence simply needs to be reported to the office staff </a:t>
            </a:r>
            <a:r>
              <a:rPr lang="en-GB" sz="2400" dirty="0">
                <a:solidFill>
                  <a:schemeClr val="bg1"/>
                </a:solidFill>
                <a:latin typeface="Comic Sans MS"/>
              </a:rPr>
              <a:t>and any requests for absence need to be submitted in writing to Mrs Clarke.</a:t>
            </a:r>
            <a:endParaRPr lang="en-GB" sz="2000" dirty="0">
              <a:solidFill>
                <a:schemeClr val="bg1"/>
              </a:solidFill>
              <a:latin typeface="Comic Sans M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835696" y="188640"/>
            <a:ext cx="5472608" cy="94793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bg1"/>
                </a:solidFill>
                <a:latin typeface="Comic Sans MS" panose="030F0702030302020204" pitchFamily="66" charset="0"/>
              </a:rPr>
              <a:t>Medication and Absence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315594" y="195593"/>
            <a:ext cx="792088" cy="8571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8036319" y="188640"/>
            <a:ext cx="792088" cy="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818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9512" y="1050006"/>
            <a:ext cx="8784976" cy="5674042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For any minor, day-to-day issues, simply speak to any member of staff on the yard at drop-off or email the school office.</a:t>
            </a:r>
          </a:p>
          <a:p>
            <a:pPr algn="ctr"/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For any issues that may require more than a brief chat, please contact me via the school office and I will get in touch with you as soon as I can…</a:t>
            </a:r>
          </a:p>
          <a:p>
            <a:pPr algn="ctr"/>
            <a:endParaRPr lang="en-GB" sz="2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rgps@gateshead.gov.uk </a:t>
            </a:r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01207 549359</a:t>
            </a:r>
          </a:p>
          <a:p>
            <a:pPr algn="ctr"/>
            <a:endParaRPr lang="en-GB" sz="2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If you need to discuss a more personal issue, anything related to safeguarding or if it is a whole school matter, appointments can be made to see Mrs Clarke or Mr Boddy simply by catching them on the yard or contacting the school office.</a:t>
            </a:r>
            <a:endParaRPr lang="en-GB" sz="2000" dirty="0">
              <a:solidFill>
                <a:schemeClr val="bg1"/>
              </a:solidFill>
              <a:latin typeface="Comic Sans M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033718" y="199577"/>
            <a:ext cx="5076564" cy="729182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Who to see for what!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315594" y="108091"/>
            <a:ext cx="792088" cy="8571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8036319" y="101138"/>
            <a:ext cx="792088" cy="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895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820EBFE7CAB2489F1549BF7123EA59" ma:contentTypeVersion="13" ma:contentTypeDescription="Create a new document." ma:contentTypeScope="" ma:versionID="5183ffe06b77374643f18d826475ed7b">
  <xsd:schema xmlns:xsd="http://www.w3.org/2001/XMLSchema" xmlns:xs="http://www.w3.org/2001/XMLSchema" xmlns:p="http://schemas.microsoft.com/office/2006/metadata/properties" xmlns:ns3="7464daca-11c1-4216-89a8-7c02563f8ca7" xmlns:ns4="023fc940-5c6e-470e-8e02-8f4e7d2ac979" targetNamespace="http://schemas.microsoft.com/office/2006/metadata/properties" ma:root="true" ma:fieldsID="80f80dad7efc2147c5eb29fa6a05cec3" ns3:_="" ns4:_="">
    <xsd:import namespace="7464daca-11c1-4216-89a8-7c02563f8ca7"/>
    <xsd:import namespace="023fc940-5c6e-470e-8e02-8f4e7d2ac97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64daca-11c1-4216-89a8-7c02563f8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3fc940-5c6e-470e-8e02-8f4e7d2ac97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98C926-2121-4958-8BD0-4BBF03E2670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2FC5D1-A760-4C94-8830-4A61650608DF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023fc940-5c6e-470e-8e02-8f4e7d2ac979"/>
    <ds:schemaRef ds:uri="7464daca-11c1-4216-89a8-7c02563f8ca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E1DEF6F-781D-466E-A3E8-3E23BA4770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64daca-11c1-4216-89a8-7c02563f8ca7"/>
    <ds:schemaRef ds:uri="023fc940-5c6e-470e-8e02-8f4e7d2ac9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1103</TotalTime>
  <Words>793</Words>
  <Application>Microsoft Office PowerPoint</Application>
  <PresentationFormat>On-screen Show (4:3)</PresentationFormat>
  <Paragraphs>91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Comic Sans MS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Rhonda Winskill</cp:lastModifiedBy>
  <cp:revision>285</cp:revision>
  <dcterms:created xsi:type="dcterms:W3CDTF">2015-09-12T18:23:33Z</dcterms:created>
  <dcterms:modified xsi:type="dcterms:W3CDTF">2020-09-10T07:52:58Z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0x010100AF820EBFE7CAB2489F1549BF7123EA59</vt:lpwstr>
  </property>
</Properties>
</file>