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76" r:id="rId7"/>
    <p:sldId id="257" r:id="rId8"/>
    <p:sldId id="267" r:id="rId9"/>
    <p:sldId id="268" r:id="rId10"/>
    <p:sldId id="275" r:id="rId11"/>
    <p:sldId id="277" r:id="rId12"/>
    <p:sldId id="269" r:id="rId13"/>
    <p:sldId id="270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60AA5-8C6A-4CCA-411E-1467EC28DA3E}" v="888" dt="2020-09-09T13:02:56.170"/>
    <p1510:client id="{C1CA44BD-BE52-837C-4945-C5837B955CBA}" v="1" dt="2020-02-09T15:58:41.378"/>
    <p1510:client id="{C7218A8D-90D9-4D6F-A369-63EF5A1DD8C4}" v="6" dt="2019-09-11T11:40:56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2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4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9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9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20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1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0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3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36000">
              <a:srgbClr val="21D6E0"/>
            </a:gs>
            <a:gs pos="62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BF32-D8C0-4316-8735-91088F19F09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4260-D869-4654-AE40-5A2654DF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3588" y="476672"/>
            <a:ext cx="7416824" cy="244827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GB" sz="6000" dirty="0">
                <a:solidFill>
                  <a:schemeClr val="bg1"/>
                </a:solidFill>
                <a:latin typeface="Comic Sans MS"/>
              </a:rPr>
              <a:t>Year </a:t>
            </a:r>
            <a:r>
              <a:rPr lang="en-GB" sz="6000" dirty="0" smtClean="0">
                <a:solidFill>
                  <a:schemeClr val="bg1"/>
                </a:solidFill>
                <a:latin typeface="Comic Sans MS"/>
              </a:rPr>
              <a:t>5R</a:t>
            </a:r>
            <a:endParaRPr lang="en-GB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5229200"/>
            <a:ext cx="5760640" cy="12241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Mrs Readshaw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r="18143"/>
          <a:stretch/>
        </p:blipFill>
        <p:spPr>
          <a:xfrm>
            <a:off x="3491880" y="3226882"/>
            <a:ext cx="2160240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5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050006"/>
            <a:ext cx="8784976" cy="567404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For any minor, day-to-day issues, simply speak to any member of staff on the yard at drop-off or email the school office.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For any issues that may require more than a brief chat, please contact one of us via the school office and we will get in touch with you as soon as we can…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Comic Sans MS"/>
              </a:rPr>
              <a:t>rgps@gateshead.gov.uk 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01207 549359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If you need to discuss a more personal issue, anything related to safeguarding or if it is a whole school matter, appointments can be made to see Mrs Clarke or Mr Boddy simply by catching them on the yard or contacting the school office.</a:t>
            </a:r>
            <a:endParaRPr lang="en-GB" sz="2000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3718" y="199577"/>
            <a:ext cx="5076564" cy="72918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Who to see for what!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108091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101138"/>
            <a:ext cx="792088" cy="85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54" y="3676168"/>
            <a:ext cx="1152128" cy="1234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182" y="3652863"/>
            <a:ext cx="1173879" cy="12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9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340768"/>
            <a:ext cx="8784976" cy="532859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We’d love to share your child’s successes outside of 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school, so do share them with us (send an email and maybe a picture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) so we can then share it in class!</a:t>
            </a:r>
          </a:p>
          <a:p>
            <a:pPr marL="342900" indent="-342900" algn="ctr">
              <a:buFontTx/>
              <a:buChar char="-"/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Please ensure that clothes and personal belongings are named!</a:t>
            </a:r>
          </a:p>
          <a:p>
            <a:pPr marL="342900" indent="-342900" algn="ctr">
              <a:buFontTx/>
              <a:buChar char="-"/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All payments for any school related events or services 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are to be made using SIMS Pay.</a:t>
            </a:r>
            <a:endParaRPr lang="en-GB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The school website is the key place for information both about school and also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 relating to our class.  All letters are sent out via eSchools.</a:t>
            </a:r>
            <a:endParaRPr lang="en-GB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3718" y="188640"/>
            <a:ext cx="5076564" cy="9479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Useful things to share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195593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188640"/>
            <a:ext cx="792088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8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570" y="332656"/>
            <a:ext cx="8474241" cy="598849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Thank you for 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joining me tonight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follow school life on our website: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www.rowlandsgillprimary.org</a:t>
            </a:r>
          </a:p>
          <a:p>
            <a:pPr algn="ctr"/>
            <a:endParaRPr lang="en-GB" sz="6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r="21418"/>
          <a:stretch/>
        </p:blipFill>
        <p:spPr>
          <a:xfrm>
            <a:off x="3599892" y="4005064"/>
            <a:ext cx="1944216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6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3668" y="188640"/>
            <a:ext cx="5976664" cy="100811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omic Sans MS"/>
              </a:rPr>
              <a:t>Year </a:t>
            </a:r>
            <a:r>
              <a:rPr lang="en-GB" sz="4400" dirty="0" smtClean="0">
                <a:solidFill>
                  <a:schemeClr val="bg1"/>
                </a:solidFill>
                <a:latin typeface="Comic Sans MS"/>
              </a:rPr>
              <a:t>5R</a:t>
            </a:r>
            <a:r>
              <a:rPr lang="en-GB" sz="4400" dirty="0">
                <a:solidFill>
                  <a:schemeClr val="bg1"/>
                </a:solidFill>
                <a:latin typeface="Comic Sans MS"/>
              </a:rPr>
              <a:t> </a:t>
            </a: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/>
              </a:rPr>
              <a:t>2020-21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828" y="30689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Class Photo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1412776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244" y="934246"/>
            <a:ext cx="8791436" cy="579891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For obvious reasons, this September our return to 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school is somewhat unusual due to Covid-19.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GB" sz="2400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We'll be focussing very much on ensuring the children settle back into school in a positive way and that any 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anxieties related to coronavirus or lockdown are handled and supported sensitively.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We're following Gateshead's 'Recovery Curriculum' - 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means that the children will cover all their 'missed' learning.  In school, we're avoiding any talk of 'catch-up' or 'lost learning/time' as we need to ensure the children feel positive about returning.</a:t>
            </a:r>
            <a:endParaRPr lang="en-GB" sz="2400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3718" y="116632"/>
            <a:ext cx="5076564" cy="707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>
                <a:solidFill>
                  <a:schemeClr val="bg1"/>
                </a:solidFill>
                <a:latin typeface="Comic Sans MS"/>
              </a:rPr>
              <a:t>Returning from Lockdown</a:t>
            </a:r>
            <a:endParaRPr lang="en-GB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42464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35511"/>
            <a:ext cx="792088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062" y="1340768"/>
            <a:ext cx="8474241" cy="532859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u="sng" dirty="0">
                <a:solidFill>
                  <a:schemeClr val="bg1"/>
                </a:solidFill>
                <a:latin typeface="Comic Sans MS"/>
              </a:rPr>
              <a:t>Year </a:t>
            </a:r>
            <a:r>
              <a:rPr lang="en-GB" sz="2400" u="sng" dirty="0" smtClean="0">
                <a:solidFill>
                  <a:schemeClr val="bg1"/>
                </a:solidFill>
                <a:latin typeface="Comic Sans MS"/>
              </a:rPr>
              <a:t>5R</a:t>
            </a:r>
            <a:r>
              <a:rPr lang="en-GB" sz="2400" u="sng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GB" sz="2400" u="sng" dirty="0">
                <a:solidFill>
                  <a:schemeClr val="bg1"/>
                </a:solidFill>
                <a:latin typeface="Comic Sans MS"/>
              </a:rPr>
              <a:t>are taught </a:t>
            </a:r>
            <a:r>
              <a:rPr lang="en-GB" sz="2400" u="sng" dirty="0" smtClean="0">
                <a:solidFill>
                  <a:schemeClr val="bg1"/>
                </a:solidFill>
                <a:latin typeface="Comic Sans MS"/>
              </a:rPr>
              <a:t>by</a:t>
            </a:r>
          </a:p>
          <a:p>
            <a:pPr algn="ctr"/>
            <a:endParaRPr lang="en-GB" sz="2400" u="sng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/>
              </a:rPr>
              <a:t>Mrs Readshaw</a:t>
            </a:r>
            <a:endParaRPr lang="en-GB" sz="24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endParaRPr lang="en-GB" sz="24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Mrs Poad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(PPA Cover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-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Wednesday afternoon)</a:t>
            </a:r>
            <a:endParaRPr lang="en-GB" sz="2400" dirty="0">
              <a:solidFill>
                <a:schemeClr val="bg1"/>
              </a:solidFill>
              <a:latin typeface="Comic Sans MS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Intervention and support</a:t>
            </a:r>
            <a:endParaRPr lang="en-GB" sz="24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Mrs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Livingstone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will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be supporting </a:t>
            </a:r>
            <a:endParaRPr lang="en-GB" sz="24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in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class to allow targeted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support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Mrs Readshaw will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deliver small group interventions during assembly time 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3718" y="188640"/>
            <a:ext cx="5076564" cy="9479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Staffing</a:t>
            </a: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195593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188640"/>
            <a:ext cx="792088" cy="85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88840"/>
            <a:ext cx="1080120" cy="122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880746"/>
            <a:ext cx="1142643" cy="1297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282" y="4243107"/>
            <a:ext cx="1134126" cy="12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245" y="1122012"/>
            <a:ext cx="8802372" cy="553641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latin typeface="Comic Sans MS"/>
              </a:rPr>
              <a:t>English and Maths, including discrete Reading and SPAG sessions, are taught daily and usually in the mornings.</a:t>
            </a:r>
          </a:p>
          <a:p>
            <a:pPr lvl="0" algn="ctr"/>
            <a:r>
              <a:rPr lang="en-GB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All other subjects are taught in the afternoon.</a:t>
            </a:r>
          </a:p>
          <a:p>
            <a:pPr lvl="0" algn="ctr"/>
            <a:endParaRPr lang="en-GB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/>
              </a:rPr>
              <a:t>    PE </a:t>
            </a:r>
            <a:r>
              <a:rPr lang="en-GB" sz="2400" dirty="0">
                <a:latin typeface="Comic Sans MS"/>
              </a:rPr>
              <a:t>is on a </a:t>
            </a:r>
            <a:r>
              <a:rPr lang="en-GB" sz="2400" b="1" u="sng" dirty="0">
                <a:solidFill>
                  <a:srgbClr val="FFFF00"/>
                </a:solidFill>
                <a:latin typeface="Comic Sans MS"/>
              </a:rPr>
              <a:t>Monday and </a:t>
            </a:r>
            <a:r>
              <a:rPr lang="en-GB" sz="2400" b="1" u="sng" dirty="0" smtClean="0">
                <a:solidFill>
                  <a:srgbClr val="FFFF00"/>
                </a:solidFill>
                <a:latin typeface="Comic Sans MS"/>
              </a:rPr>
              <a:t>Wednesday </a:t>
            </a:r>
            <a:r>
              <a:rPr lang="en-GB" sz="2400" dirty="0" smtClean="0">
                <a:latin typeface="Comic Sans MS"/>
              </a:rPr>
              <a:t>and </a:t>
            </a:r>
            <a:r>
              <a:rPr lang="en-GB" sz="2400" dirty="0">
                <a:latin typeface="Comic Sans MS"/>
              </a:rPr>
              <a:t>children should come to school in their PE kit on those </a:t>
            </a:r>
            <a:r>
              <a:rPr lang="en-GB" sz="2400" dirty="0" smtClean="0">
                <a:latin typeface="Comic Sans MS"/>
              </a:rPr>
              <a:t>days.</a:t>
            </a:r>
          </a:p>
          <a:p>
            <a:pPr algn="ctr"/>
            <a:endParaRPr lang="en-GB" sz="2400" dirty="0" smtClean="0">
              <a:latin typeface="Comic Sans MS"/>
            </a:endParaRPr>
          </a:p>
          <a:p>
            <a:pPr algn="ctr"/>
            <a:r>
              <a:rPr lang="en-GB" sz="2400" dirty="0" smtClean="0">
                <a:latin typeface="Comic Sans MS"/>
              </a:rPr>
              <a:t>Initially</a:t>
            </a:r>
            <a:r>
              <a:rPr lang="en-GB" sz="2400" dirty="0">
                <a:latin typeface="Comic Sans MS"/>
              </a:rPr>
              <a:t>, homework tasks/spellings will be </a:t>
            </a:r>
            <a:r>
              <a:rPr lang="en-GB" sz="2400" dirty="0" smtClean="0">
                <a:latin typeface="Comic Sans MS"/>
              </a:rPr>
              <a:t>posted </a:t>
            </a:r>
          </a:p>
          <a:p>
            <a:pPr algn="ctr"/>
            <a:r>
              <a:rPr lang="en-GB" sz="2400" dirty="0" smtClean="0">
                <a:latin typeface="Comic Sans MS"/>
              </a:rPr>
              <a:t>on </a:t>
            </a:r>
            <a:r>
              <a:rPr lang="en-GB" sz="2400" dirty="0">
                <a:latin typeface="Comic Sans MS"/>
              </a:rPr>
              <a:t>the school website </a:t>
            </a:r>
            <a:r>
              <a:rPr lang="en-GB" sz="2400" dirty="0" smtClean="0">
                <a:latin typeface="Comic Sans MS"/>
              </a:rPr>
              <a:t>every </a:t>
            </a:r>
            <a:r>
              <a:rPr lang="en-GB" sz="2400" b="1" u="sng" dirty="0" smtClean="0">
                <a:solidFill>
                  <a:srgbClr val="FFFF00"/>
                </a:solidFill>
                <a:latin typeface="Comic Sans MS"/>
              </a:rPr>
              <a:t>Thursday</a:t>
            </a:r>
            <a:r>
              <a:rPr lang="en-GB" sz="2400" dirty="0" smtClean="0">
                <a:latin typeface="Comic Sans MS"/>
              </a:rPr>
              <a:t>, </a:t>
            </a:r>
            <a:r>
              <a:rPr lang="en-GB" sz="2400" dirty="0">
                <a:latin typeface="Comic Sans MS"/>
              </a:rPr>
              <a:t>after </a:t>
            </a:r>
            <a:r>
              <a:rPr lang="en-GB" sz="2400" dirty="0" smtClean="0">
                <a:latin typeface="Comic Sans MS"/>
              </a:rPr>
              <a:t>which</a:t>
            </a:r>
          </a:p>
          <a:p>
            <a:pPr algn="ctr"/>
            <a:r>
              <a:rPr lang="en-GB" sz="2400" dirty="0" smtClean="0">
                <a:latin typeface="Comic Sans MS"/>
              </a:rPr>
              <a:t> we will </a:t>
            </a:r>
            <a:r>
              <a:rPr lang="en-GB" sz="2400" dirty="0">
                <a:latin typeface="Comic Sans MS"/>
              </a:rPr>
              <a:t>be moving to an </a:t>
            </a:r>
            <a:r>
              <a:rPr lang="en-GB" sz="2400" dirty="0" smtClean="0">
                <a:latin typeface="Comic Sans MS"/>
              </a:rPr>
              <a:t>e-learning system</a:t>
            </a:r>
            <a:r>
              <a:rPr lang="en-GB" sz="2400" dirty="0">
                <a:latin typeface="Comic Sans MS"/>
              </a:rPr>
              <a:t>.  Information about this will be shared later this half term.  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0" algn="ctr"/>
            <a:endParaRPr lang="en-GB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/>
              </a:rPr>
              <a:t>Home-readers will be sent home </a:t>
            </a:r>
            <a:r>
              <a:rPr lang="en-GB" sz="2400" dirty="0" smtClean="0">
                <a:latin typeface="Comic Sans MS"/>
              </a:rPr>
              <a:t>every </a:t>
            </a:r>
            <a:r>
              <a:rPr lang="en-GB" sz="2400" b="1" u="sng" dirty="0" smtClean="0">
                <a:solidFill>
                  <a:srgbClr val="FFFF00"/>
                </a:solidFill>
                <a:latin typeface="Comic Sans MS"/>
              </a:rPr>
              <a:t>Wednesday</a:t>
            </a:r>
            <a:r>
              <a:rPr lang="en-GB" sz="2400" dirty="0" smtClean="0">
                <a:latin typeface="Comic Sans MS"/>
              </a:rPr>
              <a:t> to </a:t>
            </a:r>
            <a:r>
              <a:rPr lang="en-GB" sz="2400" dirty="0">
                <a:latin typeface="Comic Sans MS"/>
              </a:rPr>
              <a:t>enable quarantining to take place.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3718" y="199577"/>
            <a:ext cx="5076564" cy="77293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Routines</a:t>
            </a: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195593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188640"/>
            <a:ext cx="792088" cy="85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94" y="2420888"/>
            <a:ext cx="932641" cy="871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466" y="3494173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1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282" y="935375"/>
            <a:ext cx="8791436" cy="579891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This half term in our English lessons, we will be 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reading The Lion, the Witch and the Wardrobe and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using it to develop our comprehension skills. 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To help develop our writing skills, we will be reading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Holes as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our stimuli and will be using it to help us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                                       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produce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impressive extended writing! We will also continue to focus on our handwriting. 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In Maths this term, we will focus on place value and building confidence with calculation methods.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Wider curriculum topics are the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Where would you like to live?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,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Light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using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textiles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make a 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pair of slippers</a:t>
            </a:r>
            <a:r>
              <a:rPr lang="en-GB" sz="2400" dirty="0" smtClean="0">
                <a:solidFill>
                  <a:schemeClr val="bg1"/>
                </a:solidFill>
                <a:latin typeface="Comic Sans MS"/>
              </a:rPr>
              <a:t>.</a:t>
            </a:r>
            <a:endParaRPr lang="en-GB" sz="2400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3718" y="116632"/>
            <a:ext cx="5076564" cy="707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Our Topics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42464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35511"/>
            <a:ext cx="792088" cy="85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8983">
            <a:off x="8144726" y="1208587"/>
            <a:ext cx="950235" cy="1434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5694">
            <a:off x="41327" y="3023639"/>
            <a:ext cx="1010597" cy="12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7944" y="1340768"/>
            <a:ext cx="4188295" cy="532859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/>
              </a:rPr>
              <a:t>As last year, all classes will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be using our sliding scale to promote positive behaviour and give all children the chance to rectify poor choices.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This will work alongside 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our School Rules…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47664" y="188640"/>
            <a:ext cx="6048672" cy="9479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>
                <a:solidFill>
                  <a:schemeClr val="bg1"/>
                </a:solidFill>
                <a:latin typeface="Comic Sans MS"/>
              </a:rPr>
              <a:t>Focussing on great behaviour…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195593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188640"/>
            <a:ext cx="792088" cy="857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r="24552"/>
          <a:stretch/>
        </p:blipFill>
        <p:spPr>
          <a:xfrm>
            <a:off x="1107682" y="1527634"/>
            <a:ext cx="2102827" cy="4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7664" y="188640"/>
            <a:ext cx="6048672" cy="9479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Golden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195593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188640"/>
            <a:ext cx="792088" cy="857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572395" y="3429000"/>
            <a:ext cx="692332" cy="6579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1701976" y="299601"/>
            <a:ext cx="692332" cy="6579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588224" y="333652"/>
            <a:ext cx="692332" cy="6579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2794036" y="3448392"/>
            <a:ext cx="692332" cy="6579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395772"/>
            <a:ext cx="2348913" cy="221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81" y="1395772"/>
            <a:ext cx="2351190" cy="2217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345" y="1413756"/>
            <a:ext cx="2536111" cy="22105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81" y="4209051"/>
            <a:ext cx="2302910" cy="22284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4209051"/>
            <a:ext cx="2383575" cy="22284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470" y="4241784"/>
            <a:ext cx="2413985" cy="21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062" y="1340768"/>
            <a:ext cx="8474241" cy="532859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/>
              </a:rPr>
              <a:t>All medical needs should be shared as soon as possible to ensure we can support your child effectively.  Any medication needs to be prescribed and be labelled. </a:t>
            </a:r>
            <a:r>
              <a:rPr lang="en-GB" sz="2400">
                <a:solidFill>
                  <a:schemeClr val="bg1"/>
                </a:solidFill>
                <a:latin typeface="Comic Sans MS"/>
              </a:rPr>
              <a:t>The office staff oversee medication in school so they may 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be in touch for more serious conditions or to clarify medication.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Comic Sans MS"/>
              </a:rPr>
              <a:t>Absence simply needs to be reported to the office staff </a:t>
            </a:r>
            <a:r>
              <a:rPr lang="en-GB" sz="2400" dirty="0">
                <a:solidFill>
                  <a:schemeClr val="bg1"/>
                </a:solidFill>
                <a:latin typeface="Comic Sans MS"/>
              </a:rPr>
              <a:t>and any requests for absence need to be submitted in writing to Mrs Clarke.</a:t>
            </a:r>
            <a:endParaRPr lang="en-GB" sz="2000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696" y="188640"/>
            <a:ext cx="5472608" cy="9479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Medication and Absence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315594" y="195593"/>
            <a:ext cx="792088" cy="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6638"/>
          <a:stretch/>
        </p:blipFill>
        <p:spPr>
          <a:xfrm>
            <a:off x="8036319" y="188640"/>
            <a:ext cx="792088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6BF5F9066A8A4D8A464B72355865D3" ma:contentTypeVersion="12" ma:contentTypeDescription="Create a new document." ma:contentTypeScope="" ma:versionID="964bdac2893884e2187ceb76915dffd4">
  <xsd:schema xmlns:xsd="http://www.w3.org/2001/XMLSchema" xmlns:xs="http://www.w3.org/2001/XMLSchema" xmlns:p="http://schemas.microsoft.com/office/2006/metadata/properties" xmlns:ns2="e69a8a1d-e841-4b51-825c-bcd637bbb674" xmlns:ns3="b175106e-9aa1-47a9-86fb-06bf48a7e2db" targetNamespace="http://schemas.microsoft.com/office/2006/metadata/properties" ma:root="true" ma:fieldsID="3c6cf1da549438c23493f1e83a9a627a" ns2:_="" ns3:_="">
    <xsd:import namespace="e69a8a1d-e841-4b51-825c-bcd637bbb674"/>
    <xsd:import namespace="b175106e-9aa1-47a9-86fb-06bf48a7e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a8a1d-e841-4b51-825c-bcd637bbb6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5106e-9aa1-47a9-86fb-06bf48a7e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98C926-2121-4958-8BD0-4BBF03E26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FC5D1-A760-4C94-8830-4A61650608DF}">
  <ds:schemaRefs>
    <ds:schemaRef ds:uri="http://purl.org/dc/dcmitype/"/>
    <ds:schemaRef ds:uri="http://schemas.microsoft.com/office/2006/documentManagement/types"/>
    <ds:schemaRef ds:uri="e69a8a1d-e841-4b51-825c-bcd637bbb674"/>
    <ds:schemaRef ds:uri="http://www.w3.org/XML/1998/namespace"/>
    <ds:schemaRef ds:uri="http://purl.org/dc/elements/1.1/"/>
    <ds:schemaRef ds:uri="http://purl.org/dc/terms/"/>
    <ds:schemaRef ds:uri="b175106e-9aa1-47a9-86fb-06bf48a7e2d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2954B32-DB8D-4788-AE86-E618AE0A60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a8a1d-e841-4b51-825c-bcd637bbb674"/>
    <ds:schemaRef ds:uri="b175106e-9aa1-47a9-86fb-06bf48a7e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337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Joanne Readshaw</cp:lastModifiedBy>
  <cp:revision>285</cp:revision>
  <dcterms:created xsi:type="dcterms:W3CDTF">2015-09-12T18:23:33Z</dcterms:created>
  <dcterms:modified xsi:type="dcterms:W3CDTF">2020-09-10T19:56:41Z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0x010100576BF5F9066A8A4D8A464B72355865D3</vt:lpwstr>
  </property>
</Properties>
</file>