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72" r:id="rId6"/>
    <p:sldId id="257" r:id="rId7"/>
    <p:sldId id="277" r:id="rId8"/>
    <p:sldId id="267" r:id="rId9"/>
    <p:sldId id="268" r:id="rId10"/>
    <p:sldId id="278" r:id="rId11"/>
    <p:sldId id="275" r:id="rId12"/>
    <p:sldId id="274" r:id="rId13"/>
    <p:sldId id="269" r:id="rId14"/>
    <p:sldId id="270" r:id="rId15"/>
    <p:sldId id="276" r:id="rId16"/>
    <p:sldId id="271" r:id="rId17"/>
    <p:sldId id="26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57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B12BF32-D8C0-4316-8735-91088F19F099}" type="datetimeFigureOut">
              <a:rPr lang="en-GB" smtClean="0"/>
              <a:t>16/09/2021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DE4260-D869-4654-AE40-5A2654DF0F0E}" type="slidenum">
              <a:rPr lang="en-GB" smtClean="0"/>
              <a:t>‹#›</a:t>
            </a:fld>
            <a:endParaRPr lang="en-GB"/>
          </a:p>
        </p:txBody>
      </p:sp>
    </p:spTree>
    <p:extLst>
      <p:ext uri="{BB962C8B-B14F-4D97-AF65-F5344CB8AC3E}">
        <p14:creationId xmlns:p14="http://schemas.microsoft.com/office/powerpoint/2010/main" val="803726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B12BF32-D8C0-4316-8735-91088F19F099}" type="datetimeFigureOut">
              <a:rPr lang="en-GB" smtClean="0"/>
              <a:t>16/09/2021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DE4260-D869-4654-AE40-5A2654DF0F0E}" type="slidenum">
              <a:rPr lang="en-GB" smtClean="0"/>
              <a:t>‹#›</a:t>
            </a:fld>
            <a:endParaRPr lang="en-GB"/>
          </a:p>
        </p:txBody>
      </p:sp>
    </p:spTree>
    <p:extLst>
      <p:ext uri="{BB962C8B-B14F-4D97-AF65-F5344CB8AC3E}">
        <p14:creationId xmlns:p14="http://schemas.microsoft.com/office/powerpoint/2010/main" val="3536145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B12BF32-D8C0-4316-8735-91088F19F099}" type="datetimeFigureOut">
              <a:rPr lang="en-GB" smtClean="0"/>
              <a:t>16/09/2021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DE4260-D869-4654-AE40-5A2654DF0F0E}" type="slidenum">
              <a:rPr lang="en-GB" smtClean="0"/>
              <a:t>‹#›</a:t>
            </a:fld>
            <a:endParaRPr lang="en-GB"/>
          </a:p>
        </p:txBody>
      </p:sp>
    </p:spTree>
    <p:extLst>
      <p:ext uri="{BB962C8B-B14F-4D97-AF65-F5344CB8AC3E}">
        <p14:creationId xmlns:p14="http://schemas.microsoft.com/office/powerpoint/2010/main" val="1294095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B12BF32-D8C0-4316-8735-91088F19F099}" type="datetimeFigureOut">
              <a:rPr lang="en-GB" smtClean="0"/>
              <a:t>16/09/2021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DE4260-D869-4654-AE40-5A2654DF0F0E}" type="slidenum">
              <a:rPr lang="en-GB" smtClean="0"/>
              <a:t>‹#›</a:t>
            </a:fld>
            <a:endParaRPr lang="en-GB"/>
          </a:p>
        </p:txBody>
      </p:sp>
    </p:spTree>
    <p:extLst>
      <p:ext uri="{BB962C8B-B14F-4D97-AF65-F5344CB8AC3E}">
        <p14:creationId xmlns:p14="http://schemas.microsoft.com/office/powerpoint/2010/main" val="4288854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12BF32-D8C0-4316-8735-91088F19F099}" type="datetimeFigureOut">
              <a:rPr lang="en-GB" smtClean="0"/>
              <a:t>16/09/2021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DE4260-D869-4654-AE40-5A2654DF0F0E}" type="slidenum">
              <a:rPr lang="en-GB" smtClean="0"/>
              <a:t>‹#›</a:t>
            </a:fld>
            <a:endParaRPr lang="en-GB"/>
          </a:p>
        </p:txBody>
      </p:sp>
    </p:spTree>
    <p:extLst>
      <p:ext uri="{BB962C8B-B14F-4D97-AF65-F5344CB8AC3E}">
        <p14:creationId xmlns:p14="http://schemas.microsoft.com/office/powerpoint/2010/main" val="3955492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B12BF32-D8C0-4316-8735-91088F19F099}" type="datetimeFigureOut">
              <a:rPr lang="en-GB" smtClean="0"/>
              <a:t>16/09/2021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DE4260-D869-4654-AE40-5A2654DF0F0E}" type="slidenum">
              <a:rPr lang="en-GB" smtClean="0"/>
              <a:t>‹#›</a:t>
            </a:fld>
            <a:endParaRPr lang="en-GB"/>
          </a:p>
        </p:txBody>
      </p:sp>
    </p:spTree>
    <p:extLst>
      <p:ext uri="{BB962C8B-B14F-4D97-AF65-F5344CB8AC3E}">
        <p14:creationId xmlns:p14="http://schemas.microsoft.com/office/powerpoint/2010/main" val="2070204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B12BF32-D8C0-4316-8735-91088F19F099}" type="datetimeFigureOut">
              <a:rPr lang="en-GB" smtClean="0"/>
              <a:t>16/09/2021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3DE4260-D869-4654-AE40-5A2654DF0F0E}" type="slidenum">
              <a:rPr lang="en-GB" smtClean="0"/>
              <a:t>‹#›</a:t>
            </a:fld>
            <a:endParaRPr lang="en-GB"/>
          </a:p>
        </p:txBody>
      </p:sp>
    </p:spTree>
    <p:extLst>
      <p:ext uri="{BB962C8B-B14F-4D97-AF65-F5344CB8AC3E}">
        <p14:creationId xmlns:p14="http://schemas.microsoft.com/office/powerpoint/2010/main" val="3004913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B12BF32-D8C0-4316-8735-91088F19F099}" type="datetimeFigureOut">
              <a:rPr lang="en-GB" smtClean="0"/>
              <a:t>16/09/2021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3DE4260-D869-4654-AE40-5A2654DF0F0E}" type="slidenum">
              <a:rPr lang="en-GB" smtClean="0"/>
              <a:t>‹#›</a:t>
            </a:fld>
            <a:endParaRPr lang="en-GB"/>
          </a:p>
        </p:txBody>
      </p:sp>
    </p:spTree>
    <p:extLst>
      <p:ext uri="{BB962C8B-B14F-4D97-AF65-F5344CB8AC3E}">
        <p14:creationId xmlns:p14="http://schemas.microsoft.com/office/powerpoint/2010/main" val="3562476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12BF32-D8C0-4316-8735-91088F19F099}" type="datetimeFigureOut">
              <a:rPr lang="en-GB" smtClean="0"/>
              <a:t>16/09/2021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3DE4260-D869-4654-AE40-5A2654DF0F0E}" type="slidenum">
              <a:rPr lang="en-GB" smtClean="0"/>
              <a:t>‹#›</a:t>
            </a:fld>
            <a:endParaRPr lang="en-GB"/>
          </a:p>
        </p:txBody>
      </p:sp>
    </p:spTree>
    <p:extLst>
      <p:ext uri="{BB962C8B-B14F-4D97-AF65-F5344CB8AC3E}">
        <p14:creationId xmlns:p14="http://schemas.microsoft.com/office/powerpoint/2010/main" val="3740905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12BF32-D8C0-4316-8735-91088F19F099}" type="datetimeFigureOut">
              <a:rPr lang="en-GB" smtClean="0"/>
              <a:t>16/09/2021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DE4260-D869-4654-AE40-5A2654DF0F0E}" type="slidenum">
              <a:rPr lang="en-GB" smtClean="0"/>
              <a:t>‹#›</a:t>
            </a:fld>
            <a:endParaRPr lang="en-GB"/>
          </a:p>
        </p:txBody>
      </p:sp>
    </p:spTree>
    <p:extLst>
      <p:ext uri="{BB962C8B-B14F-4D97-AF65-F5344CB8AC3E}">
        <p14:creationId xmlns:p14="http://schemas.microsoft.com/office/powerpoint/2010/main" val="146005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12BF32-D8C0-4316-8735-91088F19F099}" type="datetimeFigureOut">
              <a:rPr lang="en-GB" smtClean="0"/>
              <a:t>16/09/2021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DE4260-D869-4654-AE40-5A2654DF0F0E}" type="slidenum">
              <a:rPr lang="en-GB" smtClean="0"/>
              <a:t>‹#›</a:t>
            </a:fld>
            <a:endParaRPr lang="en-GB"/>
          </a:p>
        </p:txBody>
      </p:sp>
    </p:spTree>
    <p:extLst>
      <p:ext uri="{BB962C8B-B14F-4D97-AF65-F5344CB8AC3E}">
        <p14:creationId xmlns:p14="http://schemas.microsoft.com/office/powerpoint/2010/main" val="1504632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3D4A8"/>
            </a:gs>
            <a:gs pos="36000">
              <a:srgbClr val="21D6E0"/>
            </a:gs>
            <a:gs pos="62000">
              <a:srgbClr val="0087E6"/>
            </a:gs>
            <a:gs pos="100000">
              <a:srgbClr val="005CBF"/>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12BF32-D8C0-4316-8735-91088F19F099}" type="datetimeFigureOut">
              <a:rPr lang="en-GB" smtClean="0"/>
              <a:t>16/09/2021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DE4260-D869-4654-AE40-5A2654DF0F0E}" type="slidenum">
              <a:rPr lang="en-GB" smtClean="0"/>
              <a:t>‹#›</a:t>
            </a:fld>
            <a:endParaRPr lang="en-GB"/>
          </a:p>
        </p:txBody>
      </p:sp>
    </p:spTree>
    <p:extLst>
      <p:ext uri="{BB962C8B-B14F-4D97-AF65-F5344CB8AC3E}">
        <p14:creationId xmlns:p14="http://schemas.microsoft.com/office/powerpoint/2010/main" val="2288955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lark@rowlandsgillprimary.org"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63588" y="476672"/>
            <a:ext cx="7416824" cy="2448272"/>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3200" dirty="0">
                <a:solidFill>
                  <a:schemeClr val="bg1"/>
                </a:solidFill>
                <a:latin typeface="Comic Sans MS" panose="030F0702030302020204" pitchFamily="66" charset="0"/>
              </a:rPr>
              <a:t>Welcome to</a:t>
            </a:r>
          </a:p>
          <a:p>
            <a:pPr algn="ctr"/>
            <a:r>
              <a:rPr lang="en-GB" sz="6000" dirty="0">
                <a:solidFill>
                  <a:schemeClr val="bg1"/>
                </a:solidFill>
                <a:latin typeface="Comic Sans MS"/>
              </a:rPr>
              <a:t>Year 7B</a:t>
            </a:r>
            <a:endParaRPr lang="en-GB" sz="6000" dirty="0">
              <a:solidFill>
                <a:schemeClr val="bg1"/>
              </a:solidFill>
              <a:latin typeface="Comic Sans MS" panose="030F0702030302020204" pitchFamily="66" charset="0"/>
            </a:endParaRPr>
          </a:p>
        </p:txBody>
      </p:sp>
      <p:sp>
        <p:nvSpPr>
          <p:cNvPr id="5" name="Rounded Rectangle 4"/>
          <p:cNvSpPr/>
          <p:nvPr/>
        </p:nvSpPr>
        <p:spPr>
          <a:xfrm>
            <a:off x="1691680" y="5229200"/>
            <a:ext cx="5760640" cy="1224136"/>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latin typeface="Comic Sans MS" panose="030F0702030302020204" pitchFamily="66" charset="0"/>
              </a:rPr>
              <a:t>Miss Brown and Ms Wood</a:t>
            </a:r>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18143" r="18143"/>
          <a:stretch/>
        </p:blipFill>
        <p:spPr>
          <a:xfrm>
            <a:off x="3491880" y="3226882"/>
            <a:ext cx="2160240" cy="1714286"/>
          </a:xfrm>
          <a:prstGeom prst="rect">
            <a:avLst/>
          </a:prstGeom>
        </p:spPr>
      </p:pic>
    </p:spTree>
    <p:extLst>
      <p:ext uri="{BB962C8B-B14F-4D97-AF65-F5344CB8AC3E}">
        <p14:creationId xmlns:p14="http://schemas.microsoft.com/office/powerpoint/2010/main" val="1964057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58062" y="1340768"/>
            <a:ext cx="8474241" cy="5328592"/>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2400" dirty="0">
                <a:solidFill>
                  <a:schemeClr val="bg1"/>
                </a:solidFill>
                <a:latin typeface="Comic Sans MS"/>
              </a:rPr>
              <a:t>All medical needs should be shared as soon as possible to ensure we can support your child effectively.  Any medication needs to be prescribed and be labelled. </a:t>
            </a:r>
            <a:r>
              <a:rPr lang="en-GB" sz="2400">
                <a:solidFill>
                  <a:schemeClr val="bg1"/>
                </a:solidFill>
                <a:latin typeface="Comic Sans MS"/>
              </a:rPr>
              <a:t>The office staff oversee medication in school so they may </a:t>
            </a:r>
            <a:r>
              <a:rPr lang="en-GB" sz="2400" dirty="0">
                <a:solidFill>
                  <a:schemeClr val="bg1"/>
                </a:solidFill>
                <a:latin typeface="Comic Sans MS"/>
              </a:rPr>
              <a:t>be in touch for more serious conditions or to clarify medication.</a:t>
            </a:r>
          </a:p>
          <a:p>
            <a:pPr algn="ctr"/>
            <a:endParaRPr lang="en-GB" sz="2800" dirty="0">
              <a:solidFill>
                <a:schemeClr val="bg1"/>
              </a:solidFill>
              <a:latin typeface="Comic Sans MS" panose="030F0702030302020204" pitchFamily="66" charset="0"/>
            </a:endParaRPr>
          </a:p>
          <a:p>
            <a:pPr algn="ctr"/>
            <a:r>
              <a:rPr lang="en-GB" sz="2400">
                <a:solidFill>
                  <a:schemeClr val="bg1"/>
                </a:solidFill>
                <a:latin typeface="Comic Sans MS"/>
              </a:rPr>
              <a:t>Absence simply needs to be reported to the office staff </a:t>
            </a:r>
            <a:r>
              <a:rPr lang="en-GB" sz="2400" dirty="0">
                <a:solidFill>
                  <a:schemeClr val="bg1"/>
                </a:solidFill>
                <a:latin typeface="Comic Sans MS"/>
              </a:rPr>
              <a:t>and any requests for absence need to be submitted in writing to Mrs Clarke.</a:t>
            </a:r>
            <a:endParaRPr lang="en-GB" sz="2000" dirty="0">
              <a:solidFill>
                <a:schemeClr val="bg1"/>
              </a:solidFill>
              <a:latin typeface="Comic Sans MS"/>
            </a:endParaRPr>
          </a:p>
        </p:txBody>
      </p:sp>
      <p:sp>
        <p:nvSpPr>
          <p:cNvPr id="5" name="Rounded Rectangle 4"/>
          <p:cNvSpPr/>
          <p:nvPr/>
        </p:nvSpPr>
        <p:spPr>
          <a:xfrm>
            <a:off x="1835696" y="188640"/>
            <a:ext cx="5472608" cy="947936"/>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bg1"/>
                </a:solidFill>
                <a:latin typeface="Comic Sans MS" panose="030F0702030302020204" pitchFamily="66" charset="0"/>
              </a:rPr>
              <a:t>Medication and Absence</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315594" y="195593"/>
            <a:ext cx="792088" cy="857143"/>
          </a:xfrm>
          <a:prstGeom prst="rect">
            <a:avLst/>
          </a:prstGeom>
        </p:spPr>
      </p:pic>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8036319" y="188640"/>
            <a:ext cx="792088" cy="857143"/>
          </a:xfrm>
          <a:prstGeom prst="rect">
            <a:avLst/>
          </a:prstGeom>
        </p:spPr>
      </p:pic>
    </p:spTree>
    <p:extLst>
      <p:ext uri="{BB962C8B-B14F-4D97-AF65-F5344CB8AC3E}">
        <p14:creationId xmlns:p14="http://schemas.microsoft.com/office/powerpoint/2010/main" val="2628818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79512" y="1050006"/>
            <a:ext cx="8784976" cy="5674042"/>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2400" dirty="0">
                <a:solidFill>
                  <a:schemeClr val="bg1"/>
                </a:solidFill>
                <a:latin typeface="Comic Sans MS"/>
              </a:rPr>
              <a:t>For any minor, day-to-day issues, simply speak to any member of staff at drop-off or email the school office.</a:t>
            </a:r>
          </a:p>
          <a:p>
            <a:pPr algn="ctr"/>
            <a:endParaRPr lang="en-GB" sz="2400" dirty="0">
              <a:solidFill>
                <a:schemeClr val="bg1"/>
              </a:solidFill>
              <a:latin typeface="Comic Sans MS" panose="030F0702030302020204" pitchFamily="66" charset="0"/>
            </a:endParaRPr>
          </a:p>
          <a:p>
            <a:pPr algn="ctr"/>
            <a:r>
              <a:rPr lang="en-GB" sz="2400" dirty="0">
                <a:solidFill>
                  <a:schemeClr val="bg1"/>
                </a:solidFill>
                <a:latin typeface="Comic Sans MS"/>
              </a:rPr>
              <a:t>For any issues that may require more than a brief chat, please contact one of us via the school office and we will get in touch with you as soon as we can…</a:t>
            </a:r>
          </a:p>
          <a:p>
            <a:pPr algn="ctr"/>
            <a:endParaRPr lang="en-GB" sz="2000" dirty="0">
              <a:solidFill>
                <a:schemeClr val="bg1"/>
              </a:solidFill>
              <a:latin typeface="Comic Sans MS" panose="030F0702030302020204" pitchFamily="66" charset="0"/>
            </a:endParaRPr>
          </a:p>
          <a:p>
            <a:pPr algn="ctr"/>
            <a:r>
              <a:rPr lang="en-GB" sz="2400" dirty="0">
                <a:solidFill>
                  <a:schemeClr val="bg1"/>
                </a:solidFill>
                <a:latin typeface="Comic Sans MS"/>
              </a:rPr>
              <a:t>rgps@gateshead.gov.uk </a:t>
            </a:r>
            <a:endParaRPr lang="en-GB" sz="2400" dirty="0">
              <a:solidFill>
                <a:schemeClr val="bg1"/>
              </a:solidFill>
              <a:latin typeface="Comic Sans MS" panose="030F0702030302020204" pitchFamily="66" charset="0"/>
            </a:endParaRPr>
          </a:p>
          <a:p>
            <a:pPr algn="ctr"/>
            <a:r>
              <a:rPr lang="en-GB" sz="2400" dirty="0">
                <a:solidFill>
                  <a:schemeClr val="bg1"/>
                </a:solidFill>
                <a:latin typeface="Comic Sans MS" panose="030F0702030302020204" pitchFamily="66" charset="0"/>
              </a:rPr>
              <a:t>01207 549359</a:t>
            </a:r>
          </a:p>
          <a:p>
            <a:pPr algn="ctr"/>
            <a:endParaRPr lang="en-GB" sz="2000" dirty="0">
              <a:solidFill>
                <a:schemeClr val="bg1"/>
              </a:solidFill>
              <a:latin typeface="Comic Sans MS" panose="030F0702030302020204" pitchFamily="66" charset="0"/>
            </a:endParaRPr>
          </a:p>
          <a:p>
            <a:pPr algn="ctr"/>
            <a:r>
              <a:rPr lang="en-GB" sz="2400" dirty="0">
                <a:solidFill>
                  <a:schemeClr val="bg1"/>
                </a:solidFill>
                <a:latin typeface="Comic Sans MS"/>
              </a:rPr>
              <a:t>If you need to discuss a more personal issue, anything related to safeguarding or if it is a whole school matter, appointments can be made to see Mrs Clarke or Mr Boddy simply by contacting the school office.</a:t>
            </a:r>
            <a:endParaRPr lang="en-GB" sz="2000" dirty="0">
              <a:solidFill>
                <a:schemeClr val="bg1"/>
              </a:solidFill>
              <a:latin typeface="Comic Sans MS"/>
            </a:endParaRPr>
          </a:p>
        </p:txBody>
      </p:sp>
      <p:sp>
        <p:nvSpPr>
          <p:cNvPr id="5" name="Rounded Rectangle 4"/>
          <p:cNvSpPr/>
          <p:nvPr/>
        </p:nvSpPr>
        <p:spPr>
          <a:xfrm>
            <a:off x="2033718" y="199577"/>
            <a:ext cx="5076564" cy="729182"/>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latin typeface="Comic Sans MS" panose="030F0702030302020204" pitchFamily="66" charset="0"/>
              </a:rPr>
              <a:t>Who to see for what!</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315594" y="108091"/>
            <a:ext cx="792088" cy="857143"/>
          </a:xfrm>
          <a:prstGeom prst="rect">
            <a:avLst/>
          </a:prstGeom>
        </p:spPr>
      </p:pic>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8036319" y="101138"/>
            <a:ext cx="792088" cy="857143"/>
          </a:xfrm>
          <a:prstGeom prst="rect">
            <a:avLst/>
          </a:prstGeom>
        </p:spPr>
      </p:pic>
    </p:spTree>
    <p:extLst>
      <p:ext uri="{BB962C8B-B14F-4D97-AF65-F5344CB8AC3E}">
        <p14:creationId xmlns:p14="http://schemas.microsoft.com/office/powerpoint/2010/main" val="3295895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79512" y="1050006"/>
            <a:ext cx="8784976" cy="5674042"/>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2400" dirty="0">
                <a:solidFill>
                  <a:schemeClr val="bg1"/>
                </a:solidFill>
                <a:latin typeface="Comic Sans MS"/>
              </a:rPr>
              <a:t>We also have our class email address…</a:t>
            </a:r>
          </a:p>
          <a:p>
            <a:pPr algn="ctr"/>
            <a:endParaRPr lang="en-US" sz="2400" dirty="0">
              <a:solidFill>
                <a:schemeClr val="bg1"/>
              </a:solidFill>
              <a:latin typeface="Comic Sans MS"/>
            </a:endParaRPr>
          </a:p>
          <a:p>
            <a:pPr algn="ctr"/>
            <a:r>
              <a:rPr lang="en-US" sz="2400" dirty="0">
                <a:solidFill>
                  <a:schemeClr val="bg1"/>
                </a:solidFill>
                <a:latin typeface="Comic Sans MS"/>
                <a:hlinkClick r:id="rId2"/>
              </a:rPr>
              <a:t>lark</a:t>
            </a:r>
            <a:r>
              <a:rPr lang="en-GB" sz="2400" dirty="0">
                <a:solidFill>
                  <a:schemeClr val="bg1"/>
                </a:solidFill>
                <a:latin typeface="Comic Sans MS"/>
                <a:hlinkClick r:id="rId2"/>
              </a:rPr>
              <a:t>@rowlandsgillprimary.org</a:t>
            </a:r>
            <a:endParaRPr lang="en-GB" sz="2400" dirty="0">
              <a:solidFill>
                <a:schemeClr val="bg1"/>
              </a:solidFill>
              <a:latin typeface="Comic Sans MS"/>
            </a:endParaRPr>
          </a:p>
          <a:p>
            <a:pPr algn="ctr"/>
            <a:endParaRPr lang="en-US" sz="2400" dirty="0">
              <a:solidFill>
                <a:schemeClr val="bg1"/>
              </a:solidFill>
              <a:latin typeface="Comic Sans MS"/>
            </a:endParaRPr>
          </a:p>
          <a:p>
            <a:pPr algn="ctr"/>
            <a:r>
              <a:rPr lang="en-US" sz="2400" dirty="0">
                <a:solidFill>
                  <a:schemeClr val="bg1"/>
                </a:solidFill>
                <a:latin typeface="Comic Sans MS"/>
              </a:rPr>
              <a:t>Y</a:t>
            </a:r>
            <a:r>
              <a:rPr lang="en-GB" sz="2400" dirty="0" err="1">
                <a:solidFill>
                  <a:schemeClr val="bg1"/>
                </a:solidFill>
                <a:latin typeface="Comic Sans MS"/>
              </a:rPr>
              <a:t>ou</a:t>
            </a:r>
            <a:r>
              <a:rPr lang="en-GB" sz="2400" dirty="0">
                <a:solidFill>
                  <a:schemeClr val="bg1"/>
                </a:solidFill>
                <a:latin typeface="Comic Sans MS"/>
              </a:rPr>
              <a:t> are welcome to use this at any time – just remember that we will reply within 72 hours, not necessarily on the same day.</a:t>
            </a:r>
            <a:endParaRPr lang="en-GB" sz="2000" dirty="0">
              <a:solidFill>
                <a:schemeClr val="bg1"/>
              </a:solidFill>
              <a:latin typeface="Comic Sans MS"/>
            </a:endParaRPr>
          </a:p>
        </p:txBody>
      </p:sp>
      <p:sp>
        <p:nvSpPr>
          <p:cNvPr id="5" name="Rounded Rectangle 4"/>
          <p:cNvSpPr/>
          <p:nvPr/>
        </p:nvSpPr>
        <p:spPr>
          <a:xfrm>
            <a:off x="2033718" y="199577"/>
            <a:ext cx="5076564" cy="729182"/>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latin typeface="Comic Sans MS" panose="030F0702030302020204" pitchFamily="66" charset="0"/>
              </a:rPr>
              <a:t>Who to see for what!</a:t>
            </a:r>
          </a:p>
        </p:txBody>
      </p:sp>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26638" r="26638"/>
          <a:stretch/>
        </p:blipFill>
        <p:spPr>
          <a:xfrm>
            <a:off x="315594" y="108091"/>
            <a:ext cx="792088" cy="857143"/>
          </a:xfrm>
          <a:prstGeom prst="rect">
            <a:avLst/>
          </a:prstGeom>
        </p:spPr>
      </p:pic>
      <p:pic>
        <p:nvPicPr>
          <p:cNvPr id="7" name="Picture 6"/>
          <p:cNvPicPr>
            <a:picLocks noChangeAspect="1"/>
          </p:cNvPicPr>
          <p:nvPr/>
        </p:nvPicPr>
        <p:blipFill rotWithShape="1">
          <a:blip r:embed="rId3">
            <a:extLst>
              <a:ext uri="{28A0092B-C50C-407E-A947-70E740481C1C}">
                <a14:useLocalDpi xmlns:a14="http://schemas.microsoft.com/office/drawing/2010/main" val="0"/>
              </a:ext>
            </a:extLst>
          </a:blip>
          <a:srcRect l="26638" r="26638"/>
          <a:stretch/>
        </p:blipFill>
        <p:spPr>
          <a:xfrm>
            <a:off x="8036319" y="101138"/>
            <a:ext cx="792088" cy="857143"/>
          </a:xfrm>
          <a:prstGeom prst="rect">
            <a:avLst/>
          </a:prstGeom>
        </p:spPr>
      </p:pic>
    </p:spTree>
    <p:extLst>
      <p:ext uri="{BB962C8B-B14F-4D97-AF65-F5344CB8AC3E}">
        <p14:creationId xmlns:p14="http://schemas.microsoft.com/office/powerpoint/2010/main" val="3351698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79512" y="1340768"/>
            <a:ext cx="8784976" cy="5328592"/>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2400" dirty="0">
                <a:solidFill>
                  <a:schemeClr val="bg1"/>
                </a:solidFill>
                <a:latin typeface="Comic Sans MS"/>
              </a:rPr>
              <a:t>We’d love to share your child’s successes outside of </a:t>
            </a:r>
            <a:r>
              <a:rPr lang="en-GB" sz="2400">
                <a:solidFill>
                  <a:schemeClr val="bg1"/>
                </a:solidFill>
                <a:latin typeface="Comic Sans MS"/>
              </a:rPr>
              <a:t>school, so do share them with us (send an email and maybe a picture</a:t>
            </a:r>
            <a:r>
              <a:rPr lang="en-GB" sz="2400" dirty="0">
                <a:solidFill>
                  <a:schemeClr val="bg1"/>
                </a:solidFill>
                <a:latin typeface="Comic Sans MS"/>
              </a:rPr>
              <a:t>) so we can then share it in class!</a:t>
            </a:r>
          </a:p>
          <a:p>
            <a:pPr marL="342900" indent="-342900" algn="ctr">
              <a:buFontTx/>
              <a:buChar char="-"/>
            </a:pPr>
            <a:endParaRPr lang="en-GB" sz="2400" dirty="0">
              <a:solidFill>
                <a:schemeClr val="bg1"/>
              </a:solidFill>
              <a:latin typeface="Comic Sans MS" panose="030F0702030302020204" pitchFamily="66" charset="0"/>
            </a:endParaRPr>
          </a:p>
          <a:p>
            <a:pPr algn="ctr"/>
            <a:r>
              <a:rPr lang="en-GB" sz="2400" dirty="0">
                <a:solidFill>
                  <a:schemeClr val="bg1"/>
                </a:solidFill>
                <a:latin typeface="Comic Sans MS" panose="030F0702030302020204" pitchFamily="66" charset="0"/>
              </a:rPr>
              <a:t>Please ensure that clothes and personal belongings are named!</a:t>
            </a:r>
          </a:p>
          <a:p>
            <a:pPr marL="342900" indent="-342900" algn="ctr">
              <a:buFontTx/>
              <a:buChar char="-"/>
            </a:pPr>
            <a:endParaRPr lang="en-GB" sz="2400" dirty="0">
              <a:solidFill>
                <a:schemeClr val="bg1"/>
              </a:solidFill>
              <a:latin typeface="Comic Sans MS" panose="030F0702030302020204" pitchFamily="66" charset="0"/>
            </a:endParaRPr>
          </a:p>
          <a:p>
            <a:pPr algn="ctr"/>
            <a:r>
              <a:rPr lang="en-GB" sz="2400" dirty="0">
                <a:solidFill>
                  <a:schemeClr val="bg1"/>
                </a:solidFill>
                <a:latin typeface="Comic Sans MS"/>
              </a:rPr>
              <a:t>All payments for any school related events or services </a:t>
            </a:r>
            <a:r>
              <a:rPr lang="en-GB" sz="2400">
                <a:solidFill>
                  <a:schemeClr val="bg1"/>
                </a:solidFill>
                <a:latin typeface="Comic Sans MS"/>
              </a:rPr>
              <a:t>are to be made using SIMS Pay.</a:t>
            </a:r>
            <a:endParaRPr lang="en-GB" sz="2400">
              <a:solidFill>
                <a:schemeClr val="bg1"/>
              </a:solidFill>
              <a:latin typeface="Comic Sans MS" panose="030F0702030302020204" pitchFamily="66" charset="0"/>
            </a:endParaRPr>
          </a:p>
          <a:p>
            <a:pPr algn="ctr">
              <a:lnSpc>
                <a:spcPct val="150000"/>
              </a:lnSpc>
            </a:pPr>
            <a:endParaRPr lang="en-GB" sz="1200" dirty="0">
              <a:solidFill>
                <a:schemeClr val="bg1"/>
              </a:solidFill>
              <a:latin typeface="Comic Sans MS" panose="030F0702030302020204" pitchFamily="66" charset="0"/>
            </a:endParaRPr>
          </a:p>
          <a:p>
            <a:pPr algn="ctr"/>
            <a:r>
              <a:rPr lang="en-GB" sz="2400" dirty="0">
                <a:solidFill>
                  <a:schemeClr val="bg1"/>
                </a:solidFill>
                <a:latin typeface="Comic Sans MS"/>
              </a:rPr>
              <a:t>The school website is the key place for information both about school and also</a:t>
            </a:r>
            <a:r>
              <a:rPr lang="en-GB" sz="2400">
                <a:solidFill>
                  <a:schemeClr val="bg1"/>
                </a:solidFill>
                <a:latin typeface="Comic Sans MS"/>
              </a:rPr>
              <a:t> relating to our class.  All letters are sent out via eSchools.</a:t>
            </a:r>
            <a:endParaRPr lang="en-GB" sz="2400">
              <a:solidFill>
                <a:schemeClr val="bg1"/>
              </a:solidFill>
              <a:latin typeface="Comic Sans MS" panose="030F0702030302020204" pitchFamily="66" charset="0"/>
            </a:endParaRPr>
          </a:p>
        </p:txBody>
      </p:sp>
      <p:sp>
        <p:nvSpPr>
          <p:cNvPr id="5" name="Rounded Rectangle 4"/>
          <p:cNvSpPr/>
          <p:nvPr/>
        </p:nvSpPr>
        <p:spPr>
          <a:xfrm>
            <a:off x="2033718" y="188640"/>
            <a:ext cx="5076564" cy="947936"/>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latin typeface="Comic Sans MS" panose="030F0702030302020204" pitchFamily="66" charset="0"/>
              </a:rPr>
              <a:t>Useful things to share</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315594" y="195593"/>
            <a:ext cx="792088" cy="857143"/>
          </a:xfrm>
          <a:prstGeom prst="rect">
            <a:avLst/>
          </a:prstGeom>
        </p:spPr>
      </p:pic>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8036319" y="188640"/>
            <a:ext cx="792088" cy="857143"/>
          </a:xfrm>
          <a:prstGeom prst="rect">
            <a:avLst/>
          </a:prstGeom>
        </p:spPr>
      </p:pic>
    </p:spTree>
    <p:extLst>
      <p:ext uri="{BB962C8B-B14F-4D97-AF65-F5344CB8AC3E}">
        <p14:creationId xmlns:p14="http://schemas.microsoft.com/office/powerpoint/2010/main" val="34918867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65570" y="332656"/>
            <a:ext cx="8474241" cy="5988496"/>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400" dirty="0">
              <a:solidFill>
                <a:schemeClr val="bg1"/>
              </a:solidFill>
              <a:latin typeface="Comic Sans MS" panose="030F0702030302020204" pitchFamily="66" charset="0"/>
            </a:endParaRPr>
          </a:p>
          <a:p>
            <a:pPr algn="ctr"/>
            <a:endParaRPr lang="en-GB" sz="4400" dirty="0">
              <a:solidFill>
                <a:schemeClr val="bg1"/>
              </a:solidFill>
              <a:latin typeface="Comic Sans MS" panose="030F0702030302020204" pitchFamily="66" charset="0"/>
            </a:endParaRPr>
          </a:p>
          <a:p>
            <a:pPr algn="ctr"/>
            <a:endParaRPr lang="en-GB" sz="4400" dirty="0">
              <a:solidFill>
                <a:schemeClr val="bg1"/>
              </a:solidFill>
              <a:latin typeface="Comic Sans MS" panose="030F0702030302020204" pitchFamily="66" charset="0"/>
            </a:endParaRPr>
          </a:p>
          <a:p>
            <a:pPr algn="ctr"/>
            <a:endParaRPr lang="en-GB" sz="4400" dirty="0">
              <a:solidFill>
                <a:schemeClr val="bg1"/>
              </a:solidFill>
              <a:latin typeface="Comic Sans MS" panose="030F0702030302020204" pitchFamily="66" charset="0"/>
            </a:endParaRPr>
          </a:p>
          <a:p>
            <a:pPr algn="ctr"/>
            <a:endParaRPr lang="en-GB" sz="4400" dirty="0">
              <a:solidFill>
                <a:schemeClr val="bg1"/>
              </a:solidFill>
              <a:latin typeface="Comic Sans MS" panose="030F0702030302020204" pitchFamily="66" charset="0"/>
            </a:endParaRPr>
          </a:p>
          <a:p>
            <a:pPr algn="ctr"/>
            <a:endParaRPr lang="en-GB" sz="4400" dirty="0">
              <a:solidFill>
                <a:schemeClr val="bg1"/>
              </a:solidFill>
              <a:latin typeface="Comic Sans MS" panose="030F0702030302020204" pitchFamily="66" charset="0"/>
            </a:endParaRPr>
          </a:p>
          <a:p>
            <a:pPr algn="ctr"/>
            <a:r>
              <a:rPr lang="en-GB" sz="3200" dirty="0">
                <a:solidFill>
                  <a:schemeClr val="bg1"/>
                </a:solidFill>
                <a:latin typeface="Comic Sans MS" panose="030F0702030302020204" pitchFamily="66" charset="0"/>
              </a:rPr>
              <a:t>Thank you for coming!</a:t>
            </a:r>
          </a:p>
          <a:p>
            <a:pPr algn="ctr"/>
            <a:r>
              <a:rPr lang="en-GB" sz="3200" dirty="0">
                <a:solidFill>
                  <a:schemeClr val="bg1"/>
                </a:solidFill>
                <a:latin typeface="Comic Sans MS" panose="030F0702030302020204" pitchFamily="66" charset="0"/>
              </a:rPr>
              <a:t>Do follow school life on our website:</a:t>
            </a:r>
          </a:p>
          <a:p>
            <a:pPr algn="ctr"/>
            <a:endParaRPr lang="en-GB" sz="4000" dirty="0">
              <a:solidFill>
                <a:schemeClr val="bg1"/>
              </a:solidFill>
              <a:latin typeface="Comic Sans MS" panose="030F0702030302020204" pitchFamily="66" charset="0"/>
            </a:endParaRPr>
          </a:p>
          <a:p>
            <a:pPr algn="ctr"/>
            <a:r>
              <a:rPr lang="en-GB" sz="4400" u="sng" dirty="0">
                <a:solidFill>
                  <a:schemeClr val="bg1"/>
                </a:solidFill>
                <a:latin typeface="Comic Sans MS" panose="030F0702030302020204" pitchFamily="66" charset="0"/>
              </a:rPr>
              <a:t>www.rowlandsgillprimary.org</a:t>
            </a:r>
          </a:p>
          <a:p>
            <a:pPr algn="ctr"/>
            <a:endParaRPr lang="en-GB" sz="6000" u="sng" dirty="0">
              <a:solidFill>
                <a:schemeClr val="bg1"/>
              </a:solidFill>
              <a:latin typeface="Comic Sans MS" panose="030F0702030302020204" pitchFamily="66" charset="0"/>
            </a:endParaRPr>
          </a:p>
          <a:p>
            <a:pPr algn="ctr"/>
            <a:endParaRPr lang="en-GB" sz="4000" u="sng" dirty="0">
              <a:solidFill>
                <a:schemeClr val="bg1"/>
              </a:solidFill>
              <a:latin typeface="Comic Sans MS" panose="030F0702030302020204" pitchFamily="66" charset="0"/>
            </a:endParaRPr>
          </a:p>
          <a:p>
            <a:pPr algn="ctr"/>
            <a:endParaRPr lang="en-GB" sz="4000" dirty="0">
              <a:solidFill>
                <a:schemeClr val="bg1"/>
              </a:solidFill>
              <a:latin typeface="Comic Sans MS" panose="030F0702030302020204" pitchFamily="66" charset="0"/>
            </a:endParaRPr>
          </a:p>
          <a:p>
            <a:pPr algn="ctr"/>
            <a:endParaRPr lang="en-GB" sz="2800" dirty="0">
              <a:solidFill>
                <a:schemeClr val="bg1"/>
              </a:solidFill>
              <a:latin typeface="Comic Sans MS" panose="030F0702030302020204" pitchFamily="66" charset="0"/>
            </a:endParaRPr>
          </a:p>
          <a:p>
            <a:pPr algn="ctr"/>
            <a:endParaRPr lang="en-GB" sz="2800" dirty="0">
              <a:solidFill>
                <a:schemeClr val="bg1"/>
              </a:solidFill>
              <a:latin typeface="Comic Sans MS" panose="030F0702030302020204" pitchFamily="66" charset="0"/>
            </a:endParaRPr>
          </a:p>
          <a:p>
            <a:pPr algn="ctr"/>
            <a:endParaRPr lang="en-GB" sz="2800" dirty="0">
              <a:solidFill>
                <a:schemeClr val="bg1"/>
              </a:solidFill>
              <a:latin typeface="Comic Sans MS" panose="030F0702030302020204" pitchFamily="66" charset="0"/>
            </a:endParaRPr>
          </a:p>
          <a:p>
            <a:pPr algn="ctr"/>
            <a:endParaRPr lang="en-GB" sz="2800" dirty="0">
              <a:solidFill>
                <a:schemeClr val="bg1"/>
              </a:solidFill>
              <a:latin typeface="Comic Sans MS" panose="030F0702030302020204" pitchFamily="66" charset="0"/>
            </a:endParaRPr>
          </a:p>
          <a:p>
            <a:pPr algn="ctr"/>
            <a:endParaRPr lang="en-GB" sz="2800" dirty="0">
              <a:solidFill>
                <a:schemeClr val="bg1"/>
              </a:solidFill>
              <a:latin typeface="Comic Sans MS" panose="030F0702030302020204" pitchFamily="66" charset="0"/>
            </a:endParaRPr>
          </a:p>
          <a:p>
            <a:pPr algn="ctr"/>
            <a:endParaRPr lang="en-GB" sz="2800" dirty="0">
              <a:solidFill>
                <a:schemeClr val="bg1"/>
              </a:solidFill>
              <a:latin typeface="Comic Sans MS" panose="030F0702030302020204" pitchFamily="66" charset="0"/>
            </a:endParaRPr>
          </a:p>
          <a:p>
            <a:pPr algn="ctr"/>
            <a:endParaRPr lang="en-GB" sz="2800" dirty="0">
              <a:solidFill>
                <a:schemeClr val="bg1"/>
              </a:solidFill>
              <a:latin typeface="Comic Sans MS" panose="030F0702030302020204" pitchFamily="66" charset="0"/>
            </a:endParaRPr>
          </a:p>
          <a:p>
            <a:pPr algn="ctr"/>
            <a:endParaRPr lang="en-GB" sz="2800" dirty="0">
              <a:solidFill>
                <a:schemeClr val="bg1"/>
              </a:solidFill>
              <a:latin typeface="Comic Sans MS" panose="030F0702030302020204" pitchFamily="66" charset="0"/>
            </a:endParaRPr>
          </a:p>
          <a:p>
            <a:pPr algn="ctr"/>
            <a:endParaRPr lang="en-GB" sz="2800" dirty="0">
              <a:solidFill>
                <a:schemeClr val="bg1"/>
              </a:solidFill>
              <a:latin typeface="Comic Sans MS" panose="030F0702030302020204" pitchFamily="66" charset="0"/>
            </a:endParaRPr>
          </a:p>
          <a:p>
            <a:pPr algn="ctr"/>
            <a:endParaRPr lang="en-GB" sz="2800" dirty="0">
              <a:solidFill>
                <a:schemeClr val="bg1"/>
              </a:solidFill>
              <a:latin typeface="Comic Sans MS" panose="030F0702030302020204" pitchFamily="66" charset="0"/>
            </a:endParaRPr>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21238" r="21418"/>
          <a:stretch/>
        </p:blipFill>
        <p:spPr>
          <a:xfrm>
            <a:off x="3599892" y="4005064"/>
            <a:ext cx="1944216" cy="1714286"/>
          </a:xfrm>
          <a:prstGeom prst="rect">
            <a:avLst/>
          </a:prstGeom>
        </p:spPr>
      </p:pic>
    </p:spTree>
    <p:extLst>
      <p:ext uri="{BB962C8B-B14F-4D97-AF65-F5344CB8AC3E}">
        <p14:creationId xmlns:p14="http://schemas.microsoft.com/office/powerpoint/2010/main" val="919965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583668" y="188640"/>
            <a:ext cx="5976664" cy="1008112"/>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4400" dirty="0">
                <a:solidFill>
                  <a:schemeClr val="bg1"/>
                </a:solidFill>
                <a:latin typeface="Comic Sans MS"/>
              </a:rPr>
              <a:t>Year 7B </a:t>
            </a:r>
            <a:endParaRPr lang="en-GB" sz="4400" dirty="0">
              <a:solidFill>
                <a:schemeClr val="bg1"/>
              </a:solidFill>
              <a:latin typeface="Comic Sans MS" panose="030F0702030302020204" pitchFamily="66" charset="0"/>
            </a:endParaRPr>
          </a:p>
          <a:p>
            <a:pPr algn="ctr"/>
            <a:r>
              <a:rPr lang="en-GB" sz="2000" dirty="0">
                <a:solidFill>
                  <a:schemeClr val="bg1"/>
                </a:solidFill>
                <a:latin typeface="Comic Sans MS"/>
              </a:rPr>
              <a:t>2021-22</a:t>
            </a:r>
            <a:endParaRPr lang="en-GB" sz="2000" dirty="0">
              <a:solidFill>
                <a:schemeClr val="bg1"/>
              </a:solidFill>
              <a:latin typeface="Comic Sans MS" panose="030F0702030302020204" pitchFamily="66" charset="0"/>
            </a:endParaRPr>
          </a:p>
        </p:txBody>
      </p:sp>
      <p:sp>
        <p:nvSpPr>
          <p:cNvPr id="3" name="TextBox 2"/>
          <p:cNvSpPr txBox="1"/>
          <p:nvPr/>
        </p:nvSpPr>
        <p:spPr>
          <a:xfrm>
            <a:off x="3023828" y="3068960"/>
            <a:ext cx="3096344" cy="369332"/>
          </a:xfrm>
          <a:prstGeom prst="rect">
            <a:avLst/>
          </a:prstGeom>
          <a:noFill/>
        </p:spPr>
        <p:txBody>
          <a:bodyPr wrap="square" rtlCol="0">
            <a:spAutoFit/>
          </a:bodyPr>
          <a:lstStyle/>
          <a:p>
            <a:pPr algn="ctr"/>
            <a:r>
              <a:rPr lang="en-GB" dirty="0"/>
              <a:t>Insert Class Photo</a:t>
            </a:r>
          </a:p>
        </p:txBody>
      </p:sp>
    </p:spTree>
    <p:extLst>
      <p:ext uri="{BB962C8B-B14F-4D97-AF65-F5344CB8AC3E}">
        <p14:creationId xmlns:p14="http://schemas.microsoft.com/office/powerpoint/2010/main" val="3148847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58062" y="1340768"/>
            <a:ext cx="8474241" cy="5328592"/>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2400" u="sng" dirty="0">
                <a:solidFill>
                  <a:schemeClr val="bg1"/>
                </a:solidFill>
                <a:latin typeface="Comic Sans MS"/>
              </a:rPr>
              <a:t>Year 7B are taught by</a:t>
            </a:r>
          </a:p>
          <a:p>
            <a:pPr algn="ctr"/>
            <a:endParaRPr lang="en-GB" sz="1600" dirty="0">
              <a:solidFill>
                <a:schemeClr val="bg1"/>
              </a:solidFill>
              <a:latin typeface="Comic Sans MS" panose="030F0702030302020204" pitchFamily="66" charset="0"/>
            </a:endParaRPr>
          </a:p>
          <a:p>
            <a:pPr algn="ctr"/>
            <a:r>
              <a:rPr lang="en-GB" sz="2400" dirty="0">
                <a:solidFill>
                  <a:schemeClr val="bg1"/>
                </a:solidFill>
                <a:latin typeface="Comic Sans MS"/>
              </a:rPr>
              <a:t>Miss Brown – Mon, Tues AM, Wed, Thurs &amp; Fri</a:t>
            </a:r>
          </a:p>
          <a:p>
            <a:pPr algn="ctr"/>
            <a:r>
              <a:rPr lang="en-GB" sz="2400" dirty="0">
                <a:solidFill>
                  <a:schemeClr val="bg1"/>
                </a:solidFill>
                <a:latin typeface="Comic Sans MS"/>
              </a:rPr>
              <a:t>Ms Wood- Mon, Tues, Wed, Thurs &amp; Fri</a:t>
            </a:r>
          </a:p>
          <a:p>
            <a:pPr algn="ctr"/>
            <a:r>
              <a:rPr lang="en-GB" sz="2400" dirty="0">
                <a:solidFill>
                  <a:schemeClr val="bg1"/>
                </a:solidFill>
                <a:latin typeface="Comic Sans MS"/>
              </a:rPr>
              <a:t>Ms Wood-</a:t>
            </a:r>
            <a:r>
              <a:rPr lang="en-GB" sz="2400" dirty="0">
                <a:solidFill>
                  <a:schemeClr val="bg1"/>
                </a:solidFill>
                <a:latin typeface="Comic Sans MS" panose="030F0702030302020204" pitchFamily="66" charset="0"/>
              </a:rPr>
              <a:t> Tues PM (PPA Cover)</a:t>
            </a:r>
          </a:p>
          <a:p>
            <a:pPr algn="ctr"/>
            <a:endParaRPr lang="en-GB" sz="2400" dirty="0">
              <a:solidFill>
                <a:schemeClr val="bg1"/>
              </a:solidFill>
              <a:latin typeface="Comic Sans MS" panose="030F0702030302020204" pitchFamily="66" charset="0"/>
            </a:endParaRPr>
          </a:p>
          <a:p>
            <a:pPr algn="ctr"/>
            <a:endParaRPr lang="en-GB" sz="2400" dirty="0">
              <a:solidFill>
                <a:schemeClr val="bg1"/>
              </a:solidFill>
              <a:latin typeface="Comic Sans MS" panose="030F0702030302020204" pitchFamily="66" charset="0"/>
            </a:endParaRPr>
          </a:p>
          <a:p>
            <a:pPr algn="ctr"/>
            <a:r>
              <a:rPr lang="en-GB" sz="2400" u="sng" dirty="0">
                <a:solidFill>
                  <a:schemeClr val="bg1"/>
                </a:solidFill>
                <a:latin typeface="Comic Sans MS" panose="030F0702030302020204" pitchFamily="66" charset="0"/>
              </a:rPr>
              <a:t>Intervention and support</a:t>
            </a:r>
          </a:p>
          <a:p>
            <a:pPr algn="ctr"/>
            <a:endParaRPr lang="en-GB" sz="1400" dirty="0">
              <a:solidFill>
                <a:schemeClr val="bg1"/>
              </a:solidFill>
              <a:latin typeface="Comic Sans MS" panose="030F0702030302020204" pitchFamily="66" charset="0"/>
            </a:endParaRPr>
          </a:p>
          <a:p>
            <a:pPr algn="ctr"/>
            <a:r>
              <a:rPr lang="en-GB" sz="2400" dirty="0">
                <a:solidFill>
                  <a:schemeClr val="bg1"/>
                </a:solidFill>
                <a:latin typeface="Comic Sans MS"/>
              </a:rPr>
              <a:t>Ms Wood will be supporting in class to allow targeted support.</a:t>
            </a:r>
          </a:p>
          <a:p>
            <a:pPr algn="ctr"/>
            <a:r>
              <a:rPr lang="en-GB" sz="2400" dirty="0">
                <a:solidFill>
                  <a:schemeClr val="bg1"/>
                </a:solidFill>
                <a:latin typeface="Comic Sans MS"/>
              </a:rPr>
              <a:t>Miss Brown will deliver small group interventions during assembly time.</a:t>
            </a:r>
            <a:endParaRPr lang="en-GB" sz="2400" dirty="0">
              <a:solidFill>
                <a:schemeClr val="bg1"/>
              </a:solidFill>
              <a:latin typeface="Comic Sans MS" panose="030F0702030302020204" pitchFamily="66" charset="0"/>
            </a:endParaRPr>
          </a:p>
        </p:txBody>
      </p:sp>
      <p:sp>
        <p:nvSpPr>
          <p:cNvPr id="5" name="Rounded Rectangle 4"/>
          <p:cNvSpPr/>
          <p:nvPr/>
        </p:nvSpPr>
        <p:spPr>
          <a:xfrm>
            <a:off x="2033718" y="188640"/>
            <a:ext cx="5076564" cy="947936"/>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bg1"/>
                </a:solidFill>
                <a:latin typeface="Comic Sans MS" panose="030F0702030302020204" pitchFamily="66" charset="0"/>
              </a:rPr>
              <a:t>Staffing</a:t>
            </a:r>
            <a:endParaRPr lang="en-GB" sz="4400" dirty="0">
              <a:solidFill>
                <a:schemeClr val="bg1"/>
              </a:solidFill>
              <a:latin typeface="Comic Sans MS" panose="030F0702030302020204" pitchFamily="66" charset="0"/>
            </a:endParaRP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315594" y="195593"/>
            <a:ext cx="792088" cy="857143"/>
          </a:xfrm>
          <a:prstGeom prst="rect">
            <a:avLst/>
          </a:prstGeom>
        </p:spPr>
      </p:pic>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8036319" y="188640"/>
            <a:ext cx="792088" cy="857143"/>
          </a:xfrm>
          <a:prstGeom prst="rect">
            <a:avLst/>
          </a:prstGeom>
        </p:spPr>
      </p:pic>
    </p:spTree>
    <p:extLst>
      <p:ext uri="{BB962C8B-B14F-4D97-AF65-F5344CB8AC3E}">
        <p14:creationId xmlns:p14="http://schemas.microsoft.com/office/powerpoint/2010/main" val="124506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58062" y="1340768"/>
            <a:ext cx="8474241" cy="5328592"/>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2400" dirty="0">
                <a:solidFill>
                  <a:schemeClr val="bg1"/>
                </a:solidFill>
                <a:latin typeface="Comic Sans MS" panose="030F0702030302020204" pitchFamily="66" charset="0"/>
              </a:rPr>
              <a:t>As the year progresses, your children will be spending some time in their mainstream classes. This will be on an afternoon, where they will take part in foundation subjects with their peers, e.g. PE, art, music.</a:t>
            </a:r>
          </a:p>
          <a:p>
            <a:pPr algn="ctr"/>
            <a:endParaRPr lang="en-GB" sz="2400" dirty="0">
              <a:solidFill>
                <a:schemeClr val="bg1"/>
              </a:solidFill>
              <a:latin typeface="Comic Sans MS" panose="030F0702030302020204" pitchFamily="66" charset="0"/>
            </a:endParaRPr>
          </a:p>
          <a:p>
            <a:pPr algn="ctr"/>
            <a:r>
              <a:rPr lang="en-GB" sz="2400" dirty="0">
                <a:solidFill>
                  <a:schemeClr val="bg1"/>
                </a:solidFill>
                <a:latin typeface="Comic Sans MS" panose="030F0702030302020204" pitchFamily="66" charset="0"/>
              </a:rPr>
              <a:t>During this time, Miss Brown and Ms Wood will work with targeted groups to provide intervention.</a:t>
            </a:r>
          </a:p>
        </p:txBody>
      </p:sp>
      <p:sp>
        <p:nvSpPr>
          <p:cNvPr id="5" name="Rounded Rectangle 4"/>
          <p:cNvSpPr/>
          <p:nvPr/>
        </p:nvSpPr>
        <p:spPr>
          <a:xfrm>
            <a:off x="2033718" y="188640"/>
            <a:ext cx="5076564" cy="947936"/>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bg1"/>
                </a:solidFill>
                <a:latin typeface="Comic Sans MS" panose="030F0702030302020204" pitchFamily="66" charset="0"/>
              </a:rPr>
              <a:t>Staffing</a:t>
            </a:r>
            <a:endParaRPr lang="en-GB" sz="4400" dirty="0">
              <a:solidFill>
                <a:schemeClr val="bg1"/>
              </a:solidFill>
              <a:latin typeface="Comic Sans MS" panose="030F0702030302020204" pitchFamily="66" charset="0"/>
            </a:endParaRP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315594" y="195593"/>
            <a:ext cx="792088" cy="857143"/>
          </a:xfrm>
          <a:prstGeom prst="rect">
            <a:avLst/>
          </a:prstGeom>
        </p:spPr>
      </p:pic>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8036319" y="188640"/>
            <a:ext cx="792088" cy="857143"/>
          </a:xfrm>
          <a:prstGeom prst="rect">
            <a:avLst/>
          </a:prstGeom>
        </p:spPr>
      </p:pic>
    </p:spTree>
    <p:extLst>
      <p:ext uri="{BB962C8B-B14F-4D97-AF65-F5344CB8AC3E}">
        <p14:creationId xmlns:p14="http://schemas.microsoft.com/office/powerpoint/2010/main" val="3630888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50245" y="1122012"/>
            <a:ext cx="8802372" cy="5536410"/>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2300" dirty="0">
                <a:latin typeface="Comic Sans MS"/>
              </a:rPr>
              <a:t>English and Maths, including discrete Reading and SPAG sessions, are taught daily and usually in the mornings.</a:t>
            </a:r>
          </a:p>
          <a:p>
            <a:pPr lvl="0" algn="ctr"/>
            <a:r>
              <a:rPr lang="en-GB" sz="2300" dirty="0">
                <a:solidFill>
                  <a:prstClr val="white"/>
                </a:solidFill>
                <a:latin typeface="Comic Sans MS" panose="030F0702030302020204" pitchFamily="66" charset="0"/>
              </a:rPr>
              <a:t>All other subjects are taught in the afternoon.</a:t>
            </a:r>
          </a:p>
          <a:p>
            <a:pPr lvl="0" algn="ctr"/>
            <a:endParaRPr lang="en-GB" sz="2300" dirty="0">
              <a:solidFill>
                <a:prstClr val="white"/>
              </a:solidFill>
              <a:latin typeface="Comic Sans MS" panose="030F0702030302020204" pitchFamily="66" charset="0"/>
            </a:endParaRPr>
          </a:p>
          <a:p>
            <a:pPr algn="ctr"/>
            <a:r>
              <a:rPr lang="en-GB" sz="2300" dirty="0">
                <a:latin typeface="Comic Sans MS"/>
              </a:rPr>
              <a:t>PE is on a Tuesday and Thursday and children should come to school in their PE kit on those days.</a:t>
            </a:r>
          </a:p>
          <a:p>
            <a:pPr algn="ctr"/>
            <a:r>
              <a:rPr lang="en-GB" sz="2300" dirty="0">
                <a:solidFill>
                  <a:prstClr val="white"/>
                </a:solidFill>
                <a:latin typeface="Comic Sans MS" panose="030F0702030302020204" pitchFamily="66" charset="0"/>
              </a:rPr>
              <a:t> </a:t>
            </a:r>
          </a:p>
          <a:p>
            <a:pPr algn="ctr"/>
            <a:r>
              <a:rPr lang="en-GB" sz="2300" dirty="0">
                <a:latin typeface="Comic Sans MS"/>
              </a:rPr>
              <a:t>Homework will be set online and the children have an exercise book to complete their work.  They should bring their book into school on a Friday so we can mark it.  </a:t>
            </a:r>
            <a:endParaRPr lang="en-GB" sz="2300" dirty="0">
              <a:latin typeface="Comic Sans MS" panose="030F0702030302020204" pitchFamily="66" charset="0"/>
            </a:endParaRPr>
          </a:p>
          <a:p>
            <a:pPr lvl="0" algn="ctr"/>
            <a:endParaRPr lang="en-GB" sz="2300" dirty="0">
              <a:solidFill>
                <a:prstClr val="white"/>
              </a:solidFill>
              <a:latin typeface="Comic Sans MS" panose="030F0702030302020204" pitchFamily="66" charset="0"/>
            </a:endParaRPr>
          </a:p>
          <a:p>
            <a:pPr algn="ctr"/>
            <a:r>
              <a:rPr lang="en-GB" sz="2300" dirty="0">
                <a:latin typeface="Comic Sans MS"/>
              </a:rPr>
              <a:t>Home-readers have been sent home already and can be changed once completed (this does not mean after one read through though!).</a:t>
            </a:r>
          </a:p>
        </p:txBody>
      </p:sp>
      <p:sp>
        <p:nvSpPr>
          <p:cNvPr id="5" name="Rounded Rectangle 4"/>
          <p:cNvSpPr/>
          <p:nvPr/>
        </p:nvSpPr>
        <p:spPr>
          <a:xfrm>
            <a:off x="2033718" y="199577"/>
            <a:ext cx="5076564" cy="772933"/>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bg1"/>
                </a:solidFill>
                <a:latin typeface="Comic Sans MS" panose="030F0702030302020204" pitchFamily="66" charset="0"/>
              </a:rPr>
              <a:t>Routines</a:t>
            </a:r>
            <a:endParaRPr lang="en-GB" sz="4400" dirty="0">
              <a:solidFill>
                <a:schemeClr val="bg1"/>
              </a:solidFill>
              <a:latin typeface="Comic Sans MS" panose="030F0702030302020204" pitchFamily="66" charset="0"/>
            </a:endParaRP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315594" y="195593"/>
            <a:ext cx="792088" cy="857143"/>
          </a:xfrm>
          <a:prstGeom prst="rect">
            <a:avLst/>
          </a:prstGeom>
        </p:spPr>
      </p:pic>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8036319" y="188640"/>
            <a:ext cx="792088" cy="857143"/>
          </a:xfrm>
          <a:prstGeom prst="rect">
            <a:avLst/>
          </a:prstGeom>
        </p:spPr>
      </p:pic>
    </p:spTree>
    <p:extLst>
      <p:ext uri="{BB962C8B-B14F-4D97-AF65-F5344CB8AC3E}">
        <p14:creationId xmlns:p14="http://schemas.microsoft.com/office/powerpoint/2010/main" val="4237711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50244" y="934246"/>
            <a:ext cx="8791436" cy="5798915"/>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2000" dirty="0">
                <a:solidFill>
                  <a:schemeClr val="bg1"/>
                </a:solidFill>
                <a:latin typeface="Comic Sans MS"/>
              </a:rPr>
              <a:t>This half term, in our English lessons, we will be </a:t>
            </a:r>
            <a:endParaRPr lang="en-GB" sz="2000" dirty="0">
              <a:solidFill>
                <a:schemeClr val="bg1"/>
              </a:solidFill>
              <a:latin typeface="Comic Sans MS" panose="030F0702030302020204" pitchFamily="66" charset="0"/>
            </a:endParaRPr>
          </a:p>
          <a:p>
            <a:pPr algn="ctr"/>
            <a:r>
              <a:rPr lang="en-GB" sz="2000" dirty="0">
                <a:solidFill>
                  <a:schemeClr val="bg1"/>
                </a:solidFill>
                <a:latin typeface="Comic Sans MS"/>
              </a:rPr>
              <a:t>reading The Gingerbread Man and Egyptian Cinderella and using these texts to develop our writing skills. </a:t>
            </a:r>
            <a:endParaRPr lang="en-GB" sz="2000" dirty="0">
              <a:solidFill>
                <a:schemeClr val="bg1"/>
              </a:solidFill>
              <a:latin typeface="Comic Sans MS" panose="030F0702030302020204" pitchFamily="66" charset="0"/>
            </a:endParaRPr>
          </a:p>
          <a:p>
            <a:pPr algn="ctr"/>
            <a:endParaRPr lang="en-GB" sz="2000" dirty="0">
              <a:solidFill>
                <a:schemeClr val="bg1"/>
              </a:solidFill>
              <a:latin typeface="Comic Sans MS"/>
            </a:endParaRPr>
          </a:p>
          <a:p>
            <a:pPr algn="ctr"/>
            <a:r>
              <a:rPr lang="en-GB" sz="2000" dirty="0">
                <a:solidFill>
                  <a:schemeClr val="bg1"/>
                </a:solidFill>
                <a:latin typeface="Comic Sans MS"/>
              </a:rPr>
              <a:t>To help develop our writing skills, we will be recapping the use of exciting punctuation (commas, question marks, exclamation marks) and we will be recapping how to use a range of conjunctions to make our sentences longer. We will also be writing in paragraphs, as we move on to writing longer pieces.</a:t>
            </a:r>
          </a:p>
          <a:p>
            <a:pPr algn="ctr"/>
            <a:endParaRPr lang="en-GB" sz="2000" dirty="0">
              <a:solidFill>
                <a:schemeClr val="bg1"/>
              </a:solidFill>
              <a:latin typeface="Comic Sans MS" panose="030F0702030302020204" pitchFamily="66" charset="0"/>
            </a:endParaRPr>
          </a:p>
          <a:p>
            <a:pPr algn="ctr"/>
            <a:r>
              <a:rPr lang="en-GB" sz="2000" dirty="0">
                <a:solidFill>
                  <a:schemeClr val="bg1"/>
                </a:solidFill>
                <a:latin typeface="Comic Sans MS"/>
              </a:rPr>
              <a:t>In maths this term, we will focus on place value of numbers to 1000 and we will be learning how to add and subtract 3-digit numbers, using a range of different methods. </a:t>
            </a:r>
          </a:p>
          <a:p>
            <a:pPr algn="ctr"/>
            <a:endParaRPr lang="en-GB" dirty="0">
              <a:solidFill>
                <a:schemeClr val="bg1"/>
              </a:solidFill>
              <a:latin typeface="Comic Sans MS" panose="030F0702030302020204" pitchFamily="66" charset="0"/>
            </a:endParaRPr>
          </a:p>
          <a:p>
            <a:pPr algn="ctr"/>
            <a:r>
              <a:rPr lang="en-GB" sz="2000" dirty="0">
                <a:solidFill>
                  <a:schemeClr val="bg1"/>
                </a:solidFill>
                <a:latin typeface="Comic Sans MS"/>
              </a:rPr>
              <a:t>Wider curriculum topics are: ‘why are rivers important?’, ‘living things and their habitats’ and sketching/painting rivers.</a:t>
            </a:r>
          </a:p>
        </p:txBody>
      </p:sp>
      <p:sp>
        <p:nvSpPr>
          <p:cNvPr id="5" name="Rounded Rectangle 4"/>
          <p:cNvSpPr/>
          <p:nvPr/>
        </p:nvSpPr>
        <p:spPr>
          <a:xfrm>
            <a:off x="2033718" y="116632"/>
            <a:ext cx="5076564" cy="707306"/>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bg1"/>
                </a:solidFill>
                <a:latin typeface="Comic Sans MS" panose="030F0702030302020204" pitchFamily="66" charset="0"/>
              </a:rPr>
              <a:t>Our Topics</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315594" y="42464"/>
            <a:ext cx="792088" cy="857143"/>
          </a:xfrm>
          <a:prstGeom prst="rect">
            <a:avLst/>
          </a:prstGeom>
        </p:spPr>
      </p:pic>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8036319" y="35511"/>
            <a:ext cx="792088" cy="857143"/>
          </a:xfrm>
          <a:prstGeom prst="rect">
            <a:avLst/>
          </a:prstGeom>
        </p:spPr>
      </p:pic>
    </p:spTree>
    <p:extLst>
      <p:ext uri="{BB962C8B-B14F-4D97-AF65-F5344CB8AC3E}">
        <p14:creationId xmlns:p14="http://schemas.microsoft.com/office/powerpoint/2010/main" val="186658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79512" y="1050006"/>
            <a:ext cx="8784976" cy="5674042"/>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2400" dirty="0">
                <a:solidFill>
                  <a:schemeClr val="bg1"/>
                </a:solidFill>
                <a:latin typeface="Comic Sans MS"/>
              </a:rPr>
              <a:t>Each class will be having a series of forest school lessons this year, lead by Mrs Beattie.</a:t>
            </a:r>
          </a:p>
          <a:p>
            <a:pPr algn="ctr"/>
            <a:endParaRPr lang="en-US" sz="2400" dirty="0">
              <a:solidFill>
                <a:schemeClr val="bg1"/>
              </a:solidFill>
              <a:latin typeface="Comic Sans MS"/>
            </a:endParaRPr>
          </a:p>
          <a:p>
            <a:pPr algn="ctr"/>
            <a:r>
              <a:rPr lang="en-US" sz="2400" dirty="0">
                <a:solidFill>
                  <a:schemeClr val="bg1"/>
                </a:solidFill>
                <a:latin typeface="Comic Sans MS"/>
              </a:rPr>
              <a:t>You will be informed before the sessions begin so they know what to wear and what they will be doing!</a:t>
            </a:r>
          </a:p>
          <a:p>
            <a:pPr algn="ctr"/>
            <a:endParaRPr lang="en-US" sz="2400" dirty="0">
              <a:solidFill>
                <a:schemeClr val="bg1"/>
              </a:solidFill>
              <a:latin typeface="Comic Sans MS"/>
            </a:endParaRPr>
          </a:p>
          <a:p>
            <a:pPr algn="ctr"/>
            <a:endParaRPr lang="en-US" sz="2400" dirty="0">
              <a:solidFill>
                <a:schemeClr val="bg1"/>
              </a:solidFill>
              <a:latin typeface="Comic Sans MS"/>
            </a:endParaRPr>
          </a:p>
          <a:p>
            <a:pPr algn="ctr"/>
            <a:endParaRPr lang="en-US" sz="2400" dirty="0">
              <a:solidFill>
                <a:schemeClr val="bg1"/>
              </a:solidFill>
              <a:latin typeface="Comic Sans MS"/>
            </a:endParaRPr>
          </a:p>
          <a:p>
            <a:pPr algn="ctr"/>
            <a:endParaRPr lang="en-US" sz="2400" dirty="0">
              <a:solidFill>
                <a:schemeClr val="bg1"/>
              </a:solidFill>
              <a:latin typeface="Comic Sans MS"/>
            </a:endParaRPr>
          </a:p>
          <a:p>
            <a:pPr algn="ctr"/>
            <a:endParaRPr lang="en-US" sz="2400" dirty="0">
              <a:solidFill>
                <a:schemeClr val="bg1"/>
              </a:solidFill>
              <a:latin typeface="Comic Sans MS"/>
            </a:endParaRPr>
          </a:p>
          <a:p>
            <a:pPr algn="ctr"/>
            <a:endParaRPr lang="en-US" sz="2400" dirty="0">
              <a:solidFill>
                <a:schemeClr val="bg1"/>
              </a:solidFill>
              <a:latin typeface="Comic Sans MS"/>
            </a:endParaRPr>
          </a:p>
          <a:p>
            <a:pPr algn="ctr"/>
            <a:endParaRPr lang="en-US" sz="2400" dirty="0">
              <a:solidFill>
                <a:schemeClr val="bg1"/>
              </a:solidFill>
              <a:latin typeface="Comic Sans MS"/>
            </a:endParaRPr>
          </a:p>
          <a:p>
            <a:pPr algn="ctr"/>
            <a:endParaRPr lang="en-GB" sz="2400" dirty="0">
              <a:solidFill>
                <a:schemeClr val="bg1"/>
              </a:solidFill>
              <a:latin typeface="Comic Sans MS"/>
            </a:endParaRPr>
          </a:p>
          <a:p>
            <a:pPr algn="ctr"/>
            <a:endParaRPr lang="en-US" sz="2400" dirty="0">
              <a:solidFill>
                <a:schemeClr val="bg1"/>
              </a:solidFill>
              <a:latin typeface="Comic Sans MS"/>
            </a:endParaRPr>
          </a:p>
        </p:txBody>
      </p:sp>
      <p:sp>
        <p:nvSpPr>
          <p:cNvPr id="5" name="Rounded Rectangle 4"/>
          <p:cNvSpPr/>
          <p:nvPr/>
        </p:nvSpPr>
        <p:spPr>
          <a:xfrm>
            <a:off x="2033718" y="199577"/>
            <a:ext cx="5076564" cy="729182"/>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latin typeface="Comic Sans MS" panose="030F0702030302020204" pitchFamily="66" charset="0"/>
              </a:rPr>
              <a:t>Forest School</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315594" y="108091"/>
            <a:ext cx="792088" cy="857143"/>
          </a:xfrm>
          <a:prstGeom prst="rect">
            <a:avLst/>
          </a:prstGeom>
        </p:spPr>
      </p:pic>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8036319" y="101138"/>
            <a:ext cx="792088" cy="857143"/>
          </a:xfrm>
          <a:prstGeom prst="rect">
            <a:avLst/>
          </a:prstGeom>
        </p:spPr>
      </p:pic>
      <p:pic>
        <p:nvPicPr>
          <p:cNvPr id="2" name="Picture 1">
            <a:extLst>
              <a:ext uri="{FF2B5EF4-FFF2-40B4-BE49-F238E27FC236}">
                <a16:creationId xmlns:a16="http://schemas.microsoft.com/office/drawing/2014/main" id="{E1D42C2C-5533-4FC2-A8DB-1132F565A92B}"/>
              </a:ext>
            </a:extLst>
          </p:cNvPr>
          <p:cNvPicPr>
            <a:picLocks noChangeAspect="1"/>
          </p:cNvPicPr>
          <p:nvPr/>
        </p:nvPicPr>
        <p:blipFill>
          <a:blip r:embed="rId3"/>
          <a:stretch>
            <a:fillRect/>
          </a:stretch>
        </p:blipFill>
        <p:spPr>
          <a:xfrm>
            <a:off x="2267744" y="3356992"/>
            <a:ext cx="4762500" cy="3171825"/>
          </a:xfrm>
          <a:prstGeom prst="rect">
            <a:avLst/>
          </a:prstGeom>
        </p:spPr>
      </p:pic>
    </p:spTree>
    <p:extLst>
      <p:ext uri="{BB962C8B-B14F-4D97-AF65-F5344CB8AC3E}">
        <p14:creationId xmlns:p14="http://schemas.microsoft.com/office/powerpoint/2010/main" val="2762539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067944" y="1340768"/>
            <a:ext cx="4188295" cy="5328592"/>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2400">
                <a:solidFill>
                  <a:schemeClr val="bg1"/>
                </a:solidFill>
                <a:latin typeface="Comic Sans MS"/>
              </a:rPr>
              <a:t>As last year, all classes will </a:t>
            </a:r>
            <a:r>
              <a:rPr lang="en-GB" sz="2400" dirty="0">
                <a:solidFill>
                  <a:schemeClr val="bg1"/>
                </a:solidFill>
                <a:latin typeface="Comic Sans MS"/>
              </a:rPr>
              <a:t>be using our sliding scale to promote positive behaviour and give all children the chance to rectify poor choices.</a:t>
            </a:r>
          </a:p>
          <a:p>
            <a:pPr algn="ctr"/>
            <a:endParaRPr lang="en-GB" sz="2400" dirty="0">
              <a:solidFill>
                <a:schemeClr val="bg1"/>
              </a:solidFill>
              <a:latin typeface="Comic Sans MS" panose="030F0702030302020204" pitchFamily="66" charset="0"/>
            </a:endParaRPr>
          </a:p>
          <a:p>
            <a:pPr algn="ctr"/>
            <a:r>
              <a:rPr lang="en-GB" sz="2400" dirty="0">
                <a:solidFill>
                  <a:schemeClr val="bg1"/>
                </a:solidFill>
                <a:latin typeface="Comic Sans MS"/>
              </a:rPr>
              <a:t>This will work alongside </a:t>
            </a:r>
            <a:r>
              <a:rPr lang="en-GB" sz="2400">
                <a:solidFill>
                  <a:schemeClr val="bg1"/>
                </a:solidFill>
                <a:latin typeface="Comic Sans MS"/>
              </a:rPr>
              <a:t>our School Rules…</a:t>
            </a:r>
          </a:p>
        </p:txBody>
      </p:sp>
      <p:sp>
        <p:nvSpPr>
          <p:cNvPr id="5" name="Rounded Rectangle 4"/>
          <p:cNvSpPr/>
          <p:nvPr/>
        </p:nvSpPr>
        <p:spPr>
          <a:xfrm>
            <a:off x="1547664" y="188640"/>
            <a:ext cx="6048672" cy="947936"/>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3200">
                <a:solidFill>
                  <a:schemeClr val="bg1"/>
                </a:solidFill>
                <a:latin typeface="Comic Sans MS"/>
              </a:rPr>
              <a:t>Focussing on great behaviour…</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315594" y="195593"/>
            <a:ext cx="792088" cy="857143"/>
          </a:xfrm>
          <a:prstGeom prst="rect">
            <a:avLst/>
          </a:prstGeom>
        </p:spPr>
      </p:pic>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8036319" y="188640"/>
            <a:ext cx="792088" cy="857143"/>
          </a:xfrm>
          <a:prstGeom prst="rect">
            <a:avLst/>
          </a:prstGeom>
        </p:spPr>
      </p:pic>
      <p:sp>
        <p:nvSpPr>
          <p:cNvPr id="11" name="Rectangle 10"/>
          <p:cNvSpPr/>
          <p:nvPr/>
        </p:nvSpPr>
        <p:spPr>
          <a:xfrm>
            <a:off x="4450813" y="3244334"/>
            <a:ext cx="242374" cy="369332"/>
          </a:xfrm>
          <a:prstGeom prst="rect">
            <a:avLst/>
          </a:prstGeom>
        </p:spPr>
        <p:txBody>
          <a:bodyPr wrap="none">
            <a:spAutoFit/>
          </a:bodyPr>
          <a:lstStyle/>
          <a:p>
            <a:r>
              <a:rPr lang="en-GB" dirty="0">
                <a:solidFill>
                  <a:srgbClr val="000000"/>
                </a:solidFill>
                <a:latin typeface="Times New Roman" panose="02020603050405020304" pitchFamily="18" charset="0"/>
              </a:rPr>
              <a:t> </a:t>
            </a:r>
            <a:endParaRPr lang="en-GB" dirty="0"/>
          </a:p>
        </p:txBody>
      </p:sp>
      <p:pic>
        <p:nvPicPr>
          <p:cNvPr id="2" name="Picture 1"/>
          <p:cNvPicPr>
            <a:picLocks noChangeAspect="1"/>
          </p:cNvPicPr>
          <p:nvPr/>
        </p:nvPicPr>
        <p:blipFill rotWithShape="1">
          <a:blip r:embed="rId3" cstate="print">
            <a:extLst>
              <a:ext uri="{28A0092B-C50C-407E-A947-70E740481C1C}">
                <a14:useLocalDpi xmlns:a14="http://schemas.microsoft.com/office/drawing/2010/main" val="0"/>
              </a:ext>
            </a:extLst>
          </a:blip>
          <a:srcRect l="18862" r="24552"/>
          <a:stretch/>
        </p:blipFill>
        <p:spPr>
          <a:xfrm>
            <a:off x="1107682" y="1527634"/>
            <a:ext cx="2102827" cy="4954860"/>
          </a:xfrm>
          <a:prstGeom prst="rect">
            <a:avLst/>
          </a:prstGeom>
        </p:spPr>
      </p:pic>
    </p:spTree>
    <p:extLst>
      <p:ext uri="{BB962C8B-B14F-4D97-AF65-F5344CB8AC3E}">
        <p14:creationId xmlns:p14="http://schemas.microsoft.com/office/powerpoint/2010/main" val="3470084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E704BAA-B8EE-43C3-9B1B-2CADADCF2589}"/>
              </a:ext>
            </a:extLst>
          </p:cNvPr>
          <p:cNvGrpSpPr/>
          <p:nvPr/>
        </p:nvGrpSpPr>
        <p:grpSpPr>
          <a:xfrm>
            <a:off x="315594" y="188640"/>
            <a:ext cx="8512813" cy="6247290"/>
            <a:chOff x="315594" y="188640"/>
            <a:chExt cx="8512813" cy="6247290"/>
          </a:xfrm>
        </p:grpSpPr>
        <p:sp>
          <p:nvSpPr>
            <p:cNvPr id="5" name="Rounded Rectangle 4"/>
            <p:cNvSpPr/>
            <p:nvPr/>
          </p:nvSpPr>
          <p:spPr>
            <a:xfrm>
              <a:off x="1547664" y="188640"/>
              <a:ext cx="6048672" cy="947936"/>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latin typeface="Comic Sans MS" panose="030F0702030302020204" pitchFamily="66" charset="0"/>
                </a:rPr>
                <a:t>Our Golden Rules</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315594" y="195593"/>
              <a:ext cx="792088" cy="857143"/>
            </a:xfrm>
            <a:prstGeom prst="rect">
              <a:avLst/>
            </a:prstGeom>
          </p:spPr>
        </p:pic>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8036319" y="188640"/>
              <a:ext cx="792088" cy="857143"/>
            </a:xfrm>
            <a:prstGeom prst="rect">
              <a:avLst/>
            </a:prstGeom>
          </p:spPr>
        </p:pic>
        <p:sp>
          <p:nvSpPr>
            <p:cNvPr id="11" name="Rectangle 10"/>
            <p:cNvSpPr/>
            <p:nvPr/>
          </p:nvSpPr>
          <p:spPr>
            <a:xfrm>
              <a:off x="4450813" y="3244334"/>
              <a:ext cx="242374" cy="369332"/>
            </a:xfrm>
            <a:prstGeom prst="rect">
              <a:avLst/>
            </a:prstGeom>
          </p:spPr>
          <p:txBody>
            <a:bodyPr wrap="none">
              <a:spAutoFit/>
            </a:bodyPr>
            <a:lstStyle/>
            <a:p>
              <a:r>
                <a:rPr lang="en-GB" dirty="0">
                  <a:solidFill>
                    <a:srgbClr val="000000"/>
                  </a:solidFill>
                  <a:latin typeface="Times New Roman" panose="02020603050405020304" pitchFamily="18" charset="0"/>
                </a:rPr>
                <a:t> </a:t>
              </a:r>
              <a:endParaRPr lang="en-GB" dirty="0"/>
            </a:p>
          </p:txBody>
        </p:sp>
        <p:sp>
          <p:nvSpPr>
            <p:cNvPr id="8" name="Rounded Rectangle 7"/>
            <p:cNvSpPr/>
            <p:nvPr/>
          </p:nvSpPr>
          <p:spPr>
            <a:xfrm>
              <a:off x="3347864" y="1455373"/>
              <a:ext cx="2351314" cy="1469571"/>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We keep our hands, feet, objects and personal comments to ourselves. </a:t>
              </a:r>
              <a:endParaRPr lang="en-GB" dirty="0">
                <a:solidFill>
                  <a:prstClr val="white"/>
                </a:solidFill>
              </a:endParaRPr>
            </a:p>
          </p:txBody>
        </p:sp>
        <p:sp>
          <p:nvSpPr>
            <p:cNvPr id="9" name="Rounded Rectangle 8"/>
            <p:cNvSpPr/>
            <p:nvPr/>
          </p:nvSpPr>
          <p:spPr>
            <a:xfrm>
              <a:off x="3386944" y="3212976"/>
              <a:ext cx="2351314" cy="1469571"/>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We always listen to adults and follow instructions on the first time of asking. </a:t>
              </a:r>
              <a:endParaRPr lang="en-GB" dirty="0">
                <a:solidFill>
                  <a:prstClr val="white"/>
                </a:solidFill>
              </a:endParaRPr>
            </a:p>
          </p:txBody>
        </p:sp>
        <p:sp>
          <p:nvSpPr>
            <p:cNvPr id="10" name="Rounded Rectangle 9"/>
            <p:cNvSpPr/>
            <p:nvPr/>
          </p:nvSpPr>
          <p:spPr>
            <a:xfrm>
              <a:off x="827584" y="3212976"/>
              <a:ext cx="2351314" cy="1469571"/>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We are polite: we show good manners. </a:t>
              </a:r>
              <a:endParaRPr lang="en-GB" dirty="0">
                <a:solidFill>
                  <a:prstClr val="white"/>
                </a:solidFill>
              </a:endParaRPr>
            </a:p>
          </p:txBody>
        </p:sp>
        <p:sp>
          <p:nvSpPr>
            <p:cNvPr id="12" name="Rounded Rectangle 11"/>
            <p:cNvSpPr/>
            <p:nvPr/>
          </p:nvSpPr>
          <p:spPr>
            <a:xfrm>
              <a:off x="2051720" y="4966359"/>
              <a:ext cx="2351314" cy="1469571"/>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We take care of everyone and everything. </a:t>
              </a:r>
              <a:endParaRPr lang="en-GB" dirty="0">
                <a:solidFill>
                  <a:prstClr val="white"/>
                </a:solidFill>
              </a:endParaRPr>
            </a:p>
          </p:txBody>
        </p:sp>
        <p:sp>
          <p:nvSpPr>
            <p:cNvPr id="13" name="Rounded Rectangle 12"/>
            <p:cNvSpPr/>
            <p:nvPr/>
          </p:nvSpPr>
          <p:spPr>
            <a:xfrm>
              <a:off x="4788024" y="4966359"/>
              <a:ext cx="2351314" cy="1469571"/>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prstClr val="white"/>
                  </a:solidFill>
                </a:rPr>
                <a:t>We always work hard and never waste time. </a:t>
              </a:r>
              <a:endParaRPr lang="en-GB">
                <a:solidFill>
                  <a:prstClr val="white"/>
                </a:solidFill>
              </a:endParaRPr>
            </a:p>
          </p:txBody>
        </p:sp>
        <p:sp>
          <p:nvSpPr>
            <p:cNvPr id="14" name="Rounded Rectangle 13"/>
            <p:cNvSpPr/>
            <p:nvPr/>
          </p:nvSpPr>
          <p:spPr>
            <a:xfrm>
              <a:off x="5946304" y="3212976"/>
              <a:ext cx="2351314" cy="1469571"/>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prstClr val="white"/>
                  </a:solidFill>
                </a:rPr>
                <a:t>We walk at all times when moving around the school. </a:t>
              </a:r>
              <a:endParaRPr lang="en-GB">
                <a:solidFill>
                  <a:prstClr val="white"/>
                </a:solidFill>
              </a:endParaRPr>
            </a:p>
          </p:txBody>
        </p:sp>
        <p:sp>
          <p:nvSpPr>
            <p:cNvPr id="15" name="5-Point Star 14"/>
            <p:cNvSpPr/>
            <p:nvPr/>
          </p:nvSpPr>
          <p:spPr>
            <a:xfrm>
              <a:off x="7630369" y="5087614"/>
              <a:ext cx="692332" cy="657912"/>
            </a:xfrm>
            <a:prstGeom prst="star5">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prstClr val="white"/>
                </a:solidFill>
              </a:endParaRPr>
            </a:p>
          </p:txBody>
        </p:sp>
        <p:sp>
          <p:nvSpPr>
            <p:cNvPr id="16" name="5-Point Star 15"/>
            <p:cNvSpPr/>
            <p:nvPr/>
          </p:nvSpPr>
          <p:spPr>
            <a:xfrm>
              <a:off x="1989469" y="1912022"/>
              <a:ext cx="692332" cy="657912"/>
            </a:xfrm>
            <a:prstGeom prst="star5">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prstClr val="white"/>
                </a:solidFill>
              </a:endParaRPr>
            </a:p>
          </p:txBody>
        </p:sp>
        <p:sp>
          <p:nvSpPr>
            <p:cNvPr id="17" name="5-Point Star 16"/>
            <p:cNvSpPr/>
            <p:nvPr/>
          </p:nvSpPr>
          <p:spPr>
            <a:xfrm>
              <a:off x="6351718" y="1914767"/>
              <a:ext cx="692332" cy="657912"/>
            </a:xfrm>
            <a:prstGeom prst="star5">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prstClr val="white"/>
                </a:solidFill>
              </a:endParaRPr>
            </a:p>
          </p:txBody>
        </p:sp>
        <p:sp>
          <p:nvSpPr>
            <p:cNvPr id="18" name="5-Point Star 17"/>
            <p:cNvSpPr/>
            <p:nvPr/>
          </p:nvSpPr>
          <p:spPr>
            <a:xfrm>
              <a:off x="853120" y="5087614"/>
              <a:ext cx="692332" cy="657912"/>
            </a:xfrm>
            <a:prstGeom prst="star5">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prstClr val="white"/>
                </a:solidFill>
              </a:endParaRPr>
            </a:p>
          </p:txBody>
        </p:sp>
      </p:grpSp>
    </p:spTree>
    <p:extLst>
      <p:ext uri="{BB962C8B-B14F-4D97-AF65-F5344CB8AC3E}">
        <p14:creationId xmlns:p14="http://schemas.microsoft.com/office/powerpoint/2010/main" val="29584328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76BF5F9066A8A4D8A464B72355865D3" ma:contentTypeVersion="12" ma:contentTypeDescription="Create a new document." ma:contentTypeScope="" ma:versionID="964bdac2893884e2187ceb76915dffd4">
  <xsd:schema xmlns:xsd="http://www.w3.org/2001/XMLSchema" xmlns:xs="http://www.w3.org/2001/XMLSchema" xmlns:p="http://schemas.microsoft.com/office/2006/metadata/properties" xmlns:ns2="e69a8a1d-e841-4b51-825c-bcd637bbb674" xmlns:ns3="b175106e-9aa1-47a9-86fb-06bf48a7e2db" targetNamespace="http://schemas.microsoft.com/office/2006/metadata/properties" ma:root="true" ma:fieldsID="3c6cf1da549438c23493f1e83a9a627a" ns2:_="" ns3:_="">
    <xsd:import namespace="e69a8a1d-e841-4b51-825c-bcd637bbb674"/>
    <xsd:import namespace="b175106e-9aa1-47a9-86fb-06bf48a7e2d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9a8a1d-e841-4b51-825c-bcd637bbb67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175106e-9aa1-47a9-86fb-06bf48a7e2d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D98C926-2121-4958-8BD0-4BBF03E26701}">
  <ds:schemaRefs>
    <ds:schemaRef ds:uri="http://schemas.microsoft.com/sharepoint/v3/contenttype/forms"/>
  </ds:schemaRefs>
</ds:datastoreItem>
</file>

<file path=customXml/itemProps2.xml><?xml version="1.0" encoding="utf-8"?>
<ds:datastoreItem xmlns:ds="http://schemas.openxmlformats.org/officeDocument/2006/customXml" ds:itemID="{C02FC5D1-A760-4C94-8830-4A61650608DF}">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e69a8a1d-e841-4b51-825c-bcd637bbb674"/>
    <ds:schemaRef ds:uri="b175106e-9aa1-47a9-86fb-06bf48a7e2db"/>
    <ds:schemaRef ds:uri="http://www.w3.org/XML/1998/namespace"/>
    <ds:schemaRef ds:uri="http://purl.org/dc/dcmitype/"/>
  </ds:schemaRefs>
</ds:datastoreItem>
</file>

<file path=customXml/itemProps3.xml><?xml version="1.0" encoding="utf-8"?>
<ds:datastoreItem xmlns:ds="http://schemas.openxmlformats.org/officeDocument/2006/customXml" ds:itemID="{02954B32-DB8D-4788-AE86-E618AE0A60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69a8a1d-e841-4b51-825c-bcd637bbb674"/>
    <ds:schemaRef ds:uri="b175106e-9aa1-47a9-86fb-06bf48a7e2d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291</TotalTime>
  <Words>919</Words>
  <Application>Microsoft Office PowerPoint</Application>
  <PresentationFormat>On-screen Show (4:3)</PresentationFormat>
  <Paragraphs>112</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Comic Sans MS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RM plc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Abigail Brown</cp:lastModifiedBy>
  <cp:revision>287</cp:revision>
  <dcterms:created xsi:type="dcterms:W3CDTF">2015-09-12T18:23:33Z</dcterms:created>
  <dcterms:modified xsi:type="dcterms:W3CDTF">2021-09-16T08:10:14Z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0x010100576BF5F9066A8A4D8A464B72355865D3</vt:lpwstr>
  </property>
</Properties>
</file>