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67" r:id="rId7"/>
    <p:sldId id="268" r:id="rId8"/>
    <p:sldId id="275" r:id="rId9"/>
    <p:sldId id="274" r:id="rId10"/>
    <p:sldId id="269" r:id="rId11"/>
    <p:sldId id="270" r:id="rId12"/>
    <p:sldId id="271" r:id="rId13"/>
    <p:sldId id="263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794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2BF32-D8C0-4316-8735-91088F19F099}" type="datetimeFigureOut">
              <a:rPr lang="en-GB" smtClean="0"/>
              <a:t>05/09/2025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E4260-D869-4654-AE40-5A2654DF0F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37263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2BF32-D8C0-4316-8735-91088F19F099}" type="datetimeFigureOut">
              <a:rPr lang="en-GB" smtClean="0"/>
              <a:t>05/09/2025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E4260-D869-4654-AE40-5A2654DF0F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61450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2BF32-D8C0-4316-8735-91088F19F099}" type="datetimeFigureOut">
              <a:rPr lang="en-GB" smtClean="0"/>
              <a:t>05/09/2025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E4260-D869-4654-AE40-5A2654DF0F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40954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2BF32-D8C0-4316-8735-91088F19F099}" type="datetimeFigureOut">
              <a:rPr lang="en-GB" smtClean="0"/>
              <a:t>05/09/2025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E4260-D869-4654-AE40-5A2654DF0F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88544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2BF32-D8C0-4316-8735-91088F19F099}" type="datetimeFigureOut">
              <a:rPr lang="en-GB" smtClean="0"/>
              <a:t>05/09/2025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E4260-D869-4654-AE40-5A2654DF0F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54927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2BF32-D8C0-4316-8735-91088F19F099}" type="datetimeFigureOut">
              <a:rPr lang="en-GB" smtClean="0"/>
              <a:t>05/09/2025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E4260-D869-4654-AE40-5A2654DF0F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02041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2BF32-D8C0-4316-8735-91088F19F099}" type="datetimeFigureOut">
              <a:rPr lang="en-GB" smtClean="0"/>
              <a:t>05/09/2025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E4260-D869-4654-AE40-5A2654DF0F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49134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2BF32-D8C0-4316-8735-91088F19F099}" type="datetimeFigureOut">
              <a:rPr lang="en-GB" smtClean="0"/>
              <a:t>05/09/2025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E4260-D869-4654-AE40-5A2654DF0F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24764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2BF32-D8C0-4316-8735-91088F19F099}" type="datetimeFigureOut">
              <a:rPr lang="en-GB" smtClean="0"/>
              <a:t>05/09/2025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E4260-D869-4654-AE40-5A2654DF0F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09052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2BF32-D8C0-4316-8735-91088F19F099}" type="datetimeFigureOut">
              <a:rPr lang="en-GB" smtClean="0"/>
              <a:t>05/09/2025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E4260-D869-4654-AE40-5A2654DF0F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0054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2BF32-D8C0-4316-8735-91088F19F099}" type="datetimeFigureOut">
              <a:rPr lang="en-GB" smtClean="0"/>
              <a:t>05/09/2025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E4260-D869-4654-AE40-5A2654DF0F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46329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3D4A8"/>
            </a:gs>
            <a:gs pos="36000">
              <a:srgbClr val="21D6E0"/>
            </a:gs>
            <a:gs pos="62000">
              <a:srgbClr val="0087E6"/>
            </a:gs>
            <a:gs pos="100000">
              <a:srgbClr val="005CBF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12BF32-D8C0-4316-8735-91088F19F099}" type="datetimeFigureOut">
              <a:rPr lang="en-GB" smtClean="0"/>
              <a:t>05/09/2025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DE4260-D869-4654-AE40-5A2654DF0F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89556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mailto:stork@rowlandsgillprimary.org.uk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863588" y="476672"/>
            <a:ext cx="7416824" cy="2448272"/>
          </a:xfrm>
          <a:prstGeom prst="roundRect">
            <a:avLst/>
          </a:prstGeom>
          <a:solidFill>
            <a:srgbClr val="7030A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3200" dirty="0">
                <a:solidFill>
                  <a:schemeClr val="bg1"/>
                </a:solidFill>
                <a:latin typeface="Comic Sans MS" panose="030F0702030302020204" pitchFamily="66" charset="0"/>
              </a:rPr>
              <a:t>Welcome to</a:t>
            </a:r>
          </a:p>
          <a:p>
            <a:pPr algn="ctr"/>
            <a:r>
              <a:rPr lang="en-GB" sz="6000" dirty="0">
                <a:solidFill>
                  <a:schemeClr val="bg1"/>
                </a:solidFill>
                <a:latin typeface="Comic Sans MS"/>
              </a:rPr>
              <a:t>Class 2</a:t>
            </a:r>
            <a:endParaRPr lang="en-GB" sz="6000" dirty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1691680" y="5229200"/>
            <a:ext cx="5760640" cy="1224136"/>
          </a:xfrm>
          <a:prstGeom prst="roundRect">
            <a:avLst/>
          </a:prstGeom>
          <a:solidFill>
            <a:srgbClr val="7030A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>
                <a:solidFill>
                  <a:schemeClr val="bg1"/>
                </a:solidFill>
                <a:latin typeface="Comic Sans MS" panose="030F0702030302020204" pitchFamily="66" charset="0"/>
              </a:rPr>
              <a:t>Mrs Stephenson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143" r="18143"/>
          <a:stretch/>
        </p:blipFill>
        <p:spPr>
          <a:xfrm>
            <a:off x="3491880" y="3226882"/>
            <a:ext cx="2160240" cy="17142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0579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65570" y="332656"/>
            <a:ext cx="8474241" cy="5988496"/>
          </a:xfrm>
          <a:prstGeom prst="roundRect">
            <a:avLst/>
          </a:prstGeom>
          <a:solidFill>
            <a:srgbClr val="7030A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4400" dirty="0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pPr algn="ctr"/>
            <a:endParaRPr lang="en-GB" sz="4400" dirty="0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pPr algn="ctr"/>
            <a:endParaRPr lang="en-GB" sz="4400" dirty="0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pPr algn="ctr"/>
            <a:endParaRPr lang="en-GB" sz="4400" dirty="0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pPr algn="ctr"/>
            <a:endParaRPr lang="en-GB" sz="4400" dirty="0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pPr algn="ctr"/>
            <a:endParaRPr lang="en-GB" sz="4400" dirty="0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en-GB" sz="3200" dirty="0">
                <a:solidFill>
                  <a:schemeClr val="bg1"/>
                </a:solidFill>
                <a:latin typeface="Comic Sans MS" panose="030F0702030302020204" pitchFamily="66" charset="0"/>
              </a:rPr>
              <a:t>You can find out more about our school life on our website:</a:t>
            </a:r>
          </a:p>
          <a:p>
            <a:pPr algn="ctr"/>
            <a:endParaRPr lang="en-GB" sz="4000" dirty="0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en-GB" sz="4400" u="sng" dirty="0">
                <a:solidFill>
                  <a:schemeClr val="bg1"/>
                </a:solidFill>
                <a:latin typeface="Comic Sans MS" panose="030F0702030302020204" pitchFamily="66" charset="0"/>
              </a:rPr>
              <a:t>www.rowlandsgillprimary.org</a:t>
            </a:r>
          </a:p>
          <a:p>
            <a:pPr algn="ctr"/>
            <a:endParaRPr lang="en-GB" sz="6000" u="sng" dirty="0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pPr algn="ctr"/>
            <a:endParaRPr lang="en-GB" sz="4000" u="sng" dirty="0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pPr algn="ctr"/>
            <a:endParaRPr lang="en-GB" sz="4000" dirty="0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238" r="21418"/>
          <a:stretch/>
        </p:blipFill>
        <p:spPr>
          <a:xfrm>
            <a:off x="3599892" y="4005064"/>
            <a:ext cx="1944216" cy="17142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99656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58062" y="1340768"/>
            <a:ext cx="8474241" cy="5328592"/>
          </a:xfrm>
          <a:prstGeom prst="roundRect">
            <a:avLst/>
          </a:prstGeom>
          <a:solidFill>
            <a:srgbClr val="7030A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2400" u="sng" dirty="0">
                <a:solidFill>
                  <a:schemeClr val="bg1"/>
                </a:solidFill>
                <a:latin typeface="Comic Sans MS"/>
              </a:rPr>
              <a:t>Class 2 are taught by</a:t>
            </a:r>
          </a:p>
          <a:p>
            <a:pPr algn="ctr"/>
            <a:endParaRPr lang="en-GB" sz="1600" dirty="0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en-GB" sz="2400" dirty="0">
                <a:solidFill>
                  <a:schemeClr val="bg1"/>
                </a:solidFill>
                <a:latin typeface="Comic Sans MS"/>
              </a:rPr>
              <a:t>Mrs Stephenson – Monday, Tuesday, Wednesday and Friday</a:t>
            </a:r>
          </a:p>
          <a:p>
            <a:pPr algn="ctr"/>
            <a:r>
              <a:rPr lang="en-GB" sz="2400" dirty="0">
                <a:solidFill>
                  <a:schemeClr val="bg1"/>
                </a:solidFill>
                <a:latin typeface="Comic Sans MS" panose="030F0702030302020204" pitchFamily="66" charset="0"/>
              </a:rPr>
              <a:t>Mrs Mobberley –Thursday</a:t>
            </a:r>
          </a:p>
          <a:p>
            <a:pPr algn="ctr"/>
            <a:r>
              <a:rPr lang="en-GB" sz="2400" dirty="0">
                <a:solidFill>
                  <a:schemeClr val="bg1"/>
                </a:solidFill>
                <a:latin typeface="Comic Sans MS"/>
              </a:rPr>
              <a:t>Mrs King (PPA Cover)</a:t>
            </a:r>
          </a:p>
          <a:p>
            <a:pPr algn="ctr"/>
            <a:endParaRPr lang="en-GB" sz="2400" dirty="0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pPr algn="ctr"/>
            <a:endParaRPr lang="en-GB" sz="2400" dirty="0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en-GB" sz="2400" u="sng" dirty="0">
                <a:solidFill>
                  <a:schemeClr val="bg1"/>
                </a:solidFill>
                <a:latin typeface="Comic Sans MS" panose="030F0702030302020204" pitchFamily="66" charset="0"/>
              </a:rPr>
              <a:t>Intervention and support</a:t>
            </a:r>
          </a:p>
          <a:p>
            <a:pPr algn="ctr"/>
            <a:endParaRPr lang="en-GB" sz="1400" dirty="0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en-GB" sz="2400" dirty="0">
                <a:solidFill>
                  <a:schemeClr val="bg1"/>
                </a:solidFill>
                <a:latin typeface="Comic Sans MS"/>
              </a:rPr>
              <a:t>Mrs Edmondson and Mrs Hood will be supporting in class to allow targeted support.</a:t>
            </a:r>
          </a:p>
          <a:p>
            <a:pPr algn="ctr"/>
            <a:r>
              <a:rPr lang="en-GB" sz="2400" dirty="0">
                <a:solidFill>
                  <a:schemeClr val="bg1"/>
                </a:solidFill>
                <a:latin typeface="Comic Sans MS"/>
              </a:rPr>
              <a:t>Mrs Stephenson will deliver small group interventions during assembly time. </a:t>
            </a:r>
            <a:endParaRPr lang="en-GB" sz="2400" dirty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2033718" y="188640"/>
            <a:ext cx="5076564" cy="947936"/>
          </a:xfrm>
          <a:prstGeom prst="roundRect">
            <a:avLst/>
          </a:prstGeom>
          <a:solidFill>
            <a:srgbClr val="7030A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000" dirty="0">
                <a:solidFill>
                  <a:schemeClr val="bg1"/>
                </a:solidFill>
                <a:latin typeface="Comic Sans MS" panose="030F0702030302020204" pitchFamily="66" charset="0"/>
              </a:rPr>
              <a:t>Staffing</a:t>
            </a:r>
            <a:endParaRPr lang="en-GB" sz="4400" dirty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638" r="26638"/>
          <a:stretch/>
        </p:blipFill>
        <p:spPr>
          <a:xfrm>
            <a:off x="315594" y="195593"/>
            <a:ext cx="792088" cy="857143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638" r="26638"/>
          <a:stretch/>
        </p:blipFill>
        <p:spPr>
          <a:xfrm>
            <a:off x="8036319" y="188640"/>
            <a:ext cx="792088" cy="857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5069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150245" y="1122012"/>
            <a:ext cx="8802372" cy="5536410"/>
          </a:xfrm>
          <a:prstGeom prst="roundRect">
            <a:avLst/>
          </a:prstGeom>
          <a:solidFill>
            <a:srgbClr val="7030A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2400" dirty="0">
                <a:latin typeface="Comic Sans MS"/>
              </a:rPr>
              <a:t>English and Maths, including discrete Reading and SPAG sessions, are taught daily and usually in the mornings.</a:t>
            </a:r>
          </a:p>
          <a:p>
            <a:pPr lvl="0" algn="ctr"/>
            <a:r>
              <a:rPr lang="en-GB" sz="2400" dirty="0">
                <a:solidFill>
                  <a:prstClr val="white"/>
                </a:solidFill>
                <a:latin typeface="Comic Sans MS" panose="030F0702030302020204" pitchFamily="66" charset="0"/>
              </a:rPr>
              <a:t>All other subjects are taught in the afternoon.</a:t>
            </a:r>
          </a:p>
          <a:p>
            <a:pPr lvl="0" algn="ctr"/>
            <a:endParaRPr lang="en-GB" sz="2400" dirty="0">
              <a:solidFill>
                <a:prstClr val="white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en-GB" sz="2400" dirty="0">
                <a:latin typeface="Comic Sans MS"/>
              </a:rPr>
              <a:t>PE is on a Monday and Wednesday and children should come to school in their PE kit on those days.</a:t>
            </a:r>
          </a:p>
          <a:p>
            <a:pPr lvl="0" algn="ctr"/>
            <a:endParaRPr lang="en-GB" sz="2400" dirty="0">
              <a:solidFill>
                <a:prstClr val="white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en-GB" sz="2400" dirty="0">
                <a:latin typeface="Comic Sans MS"/>
              </a:rPr>
              <a:t>Homework tasks and spellings will be sent home on a Friday. Children to complete in their homework books. Spellings will be tested on a Friday. </a:t>
            </a:r>
          </a:p>
          <a:p>
            <a:pPr algn="ctr"/>
            <a:endParaRPr lang="en-GB" sz="2400" dirty="0">
              <a:solidFill>
                <a:prstClr val="white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en-GB" sz="2400" dirty="0">
                <a:latin typeface="Comic Sans MS"/>
              </a:rPr>
              <a:t>Home-readers will be sent home as normal.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2033718" y="199577"/>
            <a:ext cx="5076564" cy="772933"/>
          </a:xfrm>
          <a:prstGeom prst="roundRect">
            <a:avLst/>
          </a:prstGeom>
          <a:solidFill>
            <a:srgbClr val="7030A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000" dirty="0">
                <a:solidFill>
                  <a:schemeClr val="bg1"/>
                </a:solidFill>
                <a:latin typeface="Comic Sans MS" panose="030F0702030302020204" pitchFamily="66" charset="0"/>
              </a:rPr>
              <a:t>Routines</a:t>
            </a:r>
            <a:endParaRPr lang="en-GB" sz="4400" dirty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638" r="26638"/>
          <a:stretch/>
        </p:blipFill>
        <p:spPr>
          <a:xfrm>
            <a:off x="315594" y="195593"/>
            <a:ext cx="792088" cy="857143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638" r="26638"/>
          <a:stretch/>
        </p:blipFill>
        <p:spPr>
          <a:xfrm>
            <a:off x="8036319" y="188640"/>
            <a:ext cx="792088" cy="857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77114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150244" y="934246"/>
            <a:ext cx="8791436" cy="5798915"/>
          </a:xfrm>
          <a:prstGeom prst="roundRect">
            <a:avLst/>
          </a:prstGeom>
          <a:solidFill>
            <a:srgbClr val="7030A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2400" dirty="0">
                <a:solidFill>
                  <a:schemeClr val="bg1"/>
                </a:solidFill>
                <a:latin typeface="Comic Sans MS"/>
              </a:rPr>
              <a:t>This half term in our English lessons, we will be </a:t>
            </a:r>
            <a:endParaRPr lang="en-GB" sz="2400" dirty="0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en-GB" sz="2400" dirty="0">
                <a:solidFill>
                  <a:schemeClr val="bg1"/>
                </a:solidFill>
                <a:latin typeface="Comic Sans MS"/>
              </a:rPr>
              <a:t>reading The Lighthouse Keeper’s lunch. There will be lots of opportunities for discussion and role play in order to support the children with their writing. </a:t>
            </a:r>
          </a:p>
          <a:p>
            <a:pPr algn="ctr"/>
            <a:endParaRPr lang="en-GB" sz="2400" dirty="0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en-GB" sz="2400" dirty="0">
                <a:solidFill>
                  <a:schemeClr val="bg1"/>
                </a:solidFill>
                <a:latin typeface="Comic Sans MS"/>
              </a:rPr>
              <a:t>In Maths this term, we will focus on place value and building confidence with addition and subtraction methods.</a:t>
            </a:r>
          </a:p>
          <a:p>
            <a:pPr algn="ctr"/>
            <a:endParaRPr lang="en-GB" sz="2000" dirty="0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en-GB" sz="2400" dirty="0">
                <a:solidFill>
                  <a:schemeClr val="bg1"/>
                </a:solidFill>
                <a:latin typeface="Comic Sans MS"/>
              </a:rPr>
              <a:t>Wider curriculum topics are: everyday materials in science, Grace Darling in history and making soup in D.T.</a:t>
            </a:r>
          </a:p>
          <a:p>
            <a:pPr algn="ctr"/>
            <a:endParaRPr lang="en-GB" sz="2400" dirty="0">
              <a:solidFill>
                <a:schemeClr val="bg1"/>
              </a:solidFill>
              <a:latin typeface="Comic Sans MS"/>
            </a:endParaRPr>
          </a:p>
          <a:p>
            <a:pPr algn="ctr"/>
            <a:r>
              <a:rPr lang="en-GB" sz="2400" dirty="0">
                <a:solidFill>
                  <a:schemeClr val="bg1"/>
                </a:solidFill>
                <a:latin typeface="Comic Sans MS"/>
              </a:rPr>
              <a:t>We will do a mixture of practical learning and also work in our books.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2033718" y="116632"/>
            <a:ext cx="5076564" cy="707306"/>
          </a:xfrm>
          <a:prstGeom prst="roundRect">
            <a:avLst/>
          </a:prstGeom>
          <a:solidFill>
            <a:srgbClr val="7030A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000" dirty="0">
                <a:solidFill>
                  <a:schemeClr val="bg1"/>
                </a:solidFill>
                <a:latin typeface="Comic Sans MS" panose="030F0702030302020204" pitchFamily="66" charset="0"/>
              </a:rPr>
              <a:t>Our Topics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638" r="26638"/>
          <a:stretch/>
        </p:blipFill>
        <p:spPr>
          <a:xfrm>
            <a:off x="315594" y="42464"/>
            <a:ext cx="792088" cy="857143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638" r="26638"/>
          <a:stretch/>
        </p:blipFill>
        <p:spPr>
          <a:xfrm>
            <a:off x="8036319" y="35511"/>
            <a:ext cx="792088" cy="857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6586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4067944" y="1340768"/>
            <a:ext cx="4188295" cy="5328592"/>
          </a:xfrm>
          <a:prstGeom prst="roundRect">
            <a:avLst/>
          </a:prstGeom>
          <a:solidFill>
            <a:srgbClr val="7030A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2400">
                <a:solidFill>
                  <a:schemeClr val="bg1"/>
                </a:solidFill>
                <a:latin typeface="Comic Sans MS"/>
              </a:rPr>
              <a:t>As last year, all classes will </a:t>
            </a:r>
            <a:r>
              <a:rPr lang="en-GB" sz="2400" dirty="0">
                <a:solidFill>
                  <a:schemeClr val="bg1"/>
                </a:solidFill>
                <a:latin typeface="Comic Sans MS"/>
              </a:rPr>
              <a:t>be using our sliding scale to promote positive behaviour and give all children the chance to rectify poor choices.</a:t>
            </a:r>
          </a:p>
          <a:p>
            <a:pPr algn="ctr"/>
            <a:endParaRPr lang="en-GB" sz="2400" dirty="0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en-GB" sz="2400" dirty="0">
                <a:solidFill>
                  <a:schemeClr val="bg1"/>
                </a:solidFill>
                <a:latin typeface="Comic Sans MS"/>
              </a:rPr>
              <a:t>This will work alongside </a:t>
            </a:r>
            <a:r>
              <a:rPr lang="en-GB" sz="2400">
                <a:solidFill>
                  <a:schemeClr val="bg1"/>
                </a:solidFill>
                <a:latin typeface="Comic Sans MS"/>
              </a:rPr>
              <a:t>our School Rules…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1547664" y="188640"/>
            <a:ext cx="6048672" cy="947936"/>
          </a:xfrm>
          <a:prstGeom prst="roundRect">
            <a:avLst/>
          </a:prstGeom>
          <a:solidFill>
            <a:srgbClr val="7030A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3200">
                <a:solidFill>
                  <a:schemeClr val="bg1"/>
                </a:solidFill>
                <a:latin typeface="Comic Sans MS"/>
              </a:rPr>
              <a:t>Focussing on great behaviour…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638" r="26638"/>
          <a:stretch/>
        </p:blipFill>
        <p:spPr>
          <a:xfrm>
            <a:off x="315594" y="195593"/>
            <a:ext cx="792088" cy="857143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638" r="26638"/>
          <a:stretch/>
        </p:blipFill>
        <p:spPr>
          <a:xfrm>
            <a:off x="8036319" y="188640"/>
            <a:ext cx="792088" cy="857143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4450813" y="3244334"/>
            <a:ext cx="2423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solidFill>
                  <a:srgbClr val="000000"/>
                </a:solidFill>
                <a:latin typeface="Times New Roman" panose="02020603050405020304" pitchFamily="18" charset="0"/>
              </a:rPr>
              <a:t> </a:t>
            </a:r>
            <a:endParaRPr lang="en-GB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862" r="24552"/>
          <a:stretch/>
        </p:blipFill>
        <p:spPr>
          <a:xfrm>
            <a:off x="1107682" y="1527634"/>
            <a:ext cx="2102827" cy="49548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00840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FE704BAA-B8EE-43C3-9B1B-2CADADCF2589}"/>
              </a:ext>
            </a:extLst>
          </p:cNvPr>
          <p:cNvGrpSpPr/>
          <p:nvPr/>
        </p:nvGrpSpPr>
        <p:grpSpPr>
          <a:xfrm>
            <a:off x="315594" y="188640"/>
            <a:ext cx="8512813" cy="6247290"/>
            <a:chOff x="315594" y="188640"/>
            <a:chExt cx="8512813" cy="6247290"/>
          </a:xfrm>
        </p:grpSpPr>
        <p:sp>
          <p:nvSpPr>
            <p:cNvPr id="5" name="Rounded Rectangle 4"/>
            <p:cNvSpPr/>
            <p:nvPr/>
          </p:nvSpPr>
          <p:spPr>
            <a:xfrm>
              <a:off x="1547664" y="188640"/>
              <a:ext cx="6048672" cy="947936"/>
            </a:xfrm>
            <a:prstGeom prst="roundRect">
              <a:avLst/>
            </a:prstGeom>
            <a:solidFill>
              <a:srgbClr val="7030A0"/>
            </a:solidFill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3200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Our Golden Rules</a:t>
              </a:r>
            </a:p>
          </p:txBody>
        </p:sp>
        <p:pic>
          <p:nvPicPr>
            <p:cNvPr id="6" name="Picture 5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638" r="26638"/>
            <a:stretch/>
          </p:blipFill>
          <p:spPr>
            <a:xfrm>
              <a:off x="315594" y="195593"/>
              <a:ext cx="792088" cy="857143"/>
            </a:xfrm>
            <a:prstGeom prst="rect">
              <a:avLst/>
            </a:prstGeom>
          </p:spPr>
        </p:pic>
        <p:pic>
          <p:nvPicPr>
            <p:cNvPr id="7" name="Picture 6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638" r="26638"/>
            <a:stretch/>
          </p:blipFill>
          <p:spPr>
            <a:xfrm>
              <a:off x="8036319" y="188640"/>
              <a:ext cx="792088" cy="857143"/>
            </a:xfrm>
            <a:prstGeom prst="rect">
              <a:avLst/>
            </a:prstGeom>
          </p:spPr>
        </p:pic>
        <p:sp>
          <p:nvSpPr>
            <p:cNvPr id="11" name="Rectangle 10"/>
            <p:cNvSpPr/>
            <p:nvPr/>
          </p:nvSpPr>
          <p:spPr>
            <a:xfrm>
              <a:off x="4450813" y="3244334"/>
              <a:ext cx="24237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dirty="0">
                  <a:solidFill>
                    <a:srgbClr val="000000"/>
                  </a:solidFill>
                  <a:latin typeface="Times New Roman" panose="02020603050405020304" pitchFamily="18" charset="0"/>
                </a:rPr>
                <a:t> </a:t>
              </a:r>
              <a:endParaRPr lang="en-GB" dirty="0"/>
            </a:p>
          </p:txBody>
        </p:sp>
        <p:sp>
          <p:nvSpPr>
            <p:cNvPr id="8" name="Rounded Rectangle 7"/>
            <p:cNvSpPr/>
            <p:nvPr/>
          </p:nvSpPr>
          <p:spPr>
            <a:xfrm>
              <a:off x="3347864" y="1455373"/>
              <a:ext cx="2351314" cy="1469571"/>
            </a:xfrm>
            <a:prstGeom prst="roundRect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prstClr val="white"/>
                  </a:solidFill>
                </a:rPr>
                <a:t>We keep our hands, feet, objects and personal comments to ourselves. </a:t>
              </a:r>
              <a:endParaRPr lang="en-GB" dirty="0">
                <a:solidFill>
                  <a:prstClr val="white"/>
                </a:solidFill>
              </a:endParaRPr>
            </a:p>
          </p:txBody>
        </p:sp>
        <p:sp>
          <p:nvSpPr>
            <p:cNvPr id="9" name="Rounded Rectangle 8"/>
            <p:cNvSpPr/>
            <p:nvPr/>
          </p:nvSpPr>
          <p:spPr>
            <a:xfrm>
              <a:off x="3386944" y="3212976"/>
              <a:ext cx="2351314" cy="1469571"/>
            </a:xfrm>
            <a:prstGeom prst="roundRect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prstClr val="white"/>
                  </a:solidFill>
                </a:rPr>
                <a:t>We always listen to adults and follow instructions on the first time of asking. </a:t>
              </a:r>
              <a:endParaRPr lang="en-GB" dirty="0">
                <a:solidFill>
                  <a:prstClr val="white"/>
                </a:solidFill>
              </a:endParaRPr>
            </a:p>
          </p:txBody>
        </p:sp>
        <p:sp>
          <p:nvSpPr>
            <p:cNvPr id="10" name="Rounded Rectangle 9"/>
            <p:cNvSpPr/>
            <p:nvPr/>
          </p:nvSpPr>
          <p:spPr>
            <a:xfrm>
              <a:off x="827584" y="3212976"/>
              <a:ext cx="2351314" cy="1469571"/>
            </a:xfrm>
            <a:prstGeom prst="roundRect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prstClr val="white"/>
                  </a:solidFill>
                </a:rPr>
                <a:t>We are polite: we show good manners. </a:t>
              </a:r>
              <a:endParaRPr lang="en-GB" dirty="0">
                <a:solidFill>
                  <a:prstClr val="white"/>
                </a:solidFill>
              </a:endParaRPr>
            </a:p>
          </p:txBody>
        </p:sp>
        <p:sp>
          <p:nvSpPr>
            <p:cNvPr id="12" name="Rounded Rectangle 11"/>
            <p:cNvSpPr/>
            <p:nvPr/>
          </p:nvSpPr>
          <p:spPr>
            <a:xfrm>
              <a:off x="2051720" y="4966359"/>
              <a:ext cx="2351314" cy="1469571"/>
            </a:xfrm>
            <a:prstGeom prst="roundRect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prstClr val="white"/>
                  </a:solidFill>
                </a:rPr>
                <a:t>We take care of everyone and everything. </a:t>
              </a:r>
              <a:endParaRPr lang="en-GB" dirty="0">
                <a:solidFill>
                  <a:prstClr val="white"/>
                </a:solidFill>
              </a:endParaRPr>
            </a:p>
          </p:txBody>
        </p:sp>
        <p:sp>
          <p:nvSpPr>
            <p:cNvPr id="13" name="Rounded Rectangle 12"/>
            <p:cNvSpPr/>
            <p:nvPr/>
          </p:nvSpPr>
          <p:spPr>
            <a:xfrm>
              <a:off x="4788024" y="4966359"/>
              <a:ext cx="2351314" cy="1469571"/>
            </a:xfrm>
            <a:prstGeom prst="roundRect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>
                  <a:solidFill>
                    <a:prstClr val="white"/>
                  </a:solidFill>
                </a:rPr>
                <a:t>We always work hard and never waste time. </a:t>
              </a:r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14" name="Rounded Rectangle 13"/>
            <p:cNvSpPr/>
            <p:nvPr/>
          </p:nvSpPr>
          <p:spPr>
            <a:xfrm>
              <a:off x="5946304" y="3212976"/>
              <a:ext cx="2351314" cy="1469571"/>
            </a:xfrm>
            <a:prstGeom prst="roundRect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>
                  <a:solidFill>
                    <a:prstClr val="white"/>
                  </a:solidFill>
                </a:rPr>
                <a:t>We walk at all times when moving around the school. </a:t>
              </a:r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15" name="5-Point Star 14"/>
            <p:cNvSpPr/>
            <p:nvPr/>
          </p:nvSpPr>
          <p:spPr>
            <a:xfrm>
              <a:off x="7630369" y="5087614"/>
              <a:ext cx="692332" cy="657912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350">
                <a:solidFill>
                  <a:prstClr val="white"/>
                </a:solidFill>
              </a:endParaRPr>
            </a:p>
          </p:txBody>
        </p:sp>
        <p:sp>
          <p:nvSpPr>
            <p:cNvPr id="16" name="5-Point Star 15"/>
            <p:cNvSpPr/>
            <p:nvPr/>
          </p:nvSpPr>
          <p:spPr>
            <a:xfrm>
              <a:off x="1989469" y="1912022"/>
              <a:ext cx="692332" cy="657912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350">
                <a:solidFill>
                  <a:prstClr val="white"/>
                </a:solidFill>
              </a:endParaRPr>
            </a:p>
          </p:txBody>
        </p:sp>
        <p:sp>
          <p:nvSpPr>
            <p:cNvPr id="17" name="5-Point Star 16"/>
            <p:cNvSpPr/>
            <p:nvPr/>
          </p:nvSpPr>
          <p:spPr>
            <a:xfrm>
              <a:off x="6351718" y="1914767"/>
              <a:ext cx="692332" cy="657912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350">
                <a:solidFill>
                  <a:prstClr val="white"/>
                </a:solidFill>
              </a:endParaRPr>
            </a:p>
          </p:txBody>
        </p:sp>
        <p:sp>
          <p:nvSpPr>
            <p:cNvPr id="18" name="5-Point Star 17"/>
            <p:cNvSpPr/>
            <p:nvPr/>
          </p:nvSpPr>
          <p:spPr>
            <a:xfrm>
              <a:off x="853120" y="5087614"/>
              <a:ext cx="692332" cy="657912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350">
                <a:solidFill>
                  <a:prstClr val="white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584328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58062" y="1340768"/>
            <a:ext cx="8474241" cy="5328592"/>
          </a:xfrm>
          <a:prstGeom prst="roundRect">
            <a:avLst/>
          </a:prstGeom>
          <a:solidFill>
            <a:srgbClr val="7030A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2400" dirty="0">
                <a:solidFill>
                  <a:schemeClr val="bg1"/>
                </a:solidFill>
                <a:latin typeface="Comic Sans MS"/>
              </a:rPr>
              <a:t>All medical needs should be shared as soon as possible to ensure we can support your child effectively.  Any medication needs to be prescribed and be labelled. </a:t>
            </a:r>
            <a:r>
              <a:rPr lang="en-GB" sz="2400">
                <a:solidFill>
                  <a:schemeClr val="bg1"/>
                </a:solidFill>
                <a:latin typeface="Comic Sans MS"/>
              </a:rPr>
              <a:t>The office staff oversee medication in school so they may </a:t>
            </a:r>
            <a:r>
              <a:rPr lang="en-GB" sz="2400" dirty="0">
                <a:solidFill>
                  <a:schemeClr val="bg1"/>
                </a:solidFill>
                <a:latin typeface="Comic Sans MS"/>
              </a:rPr>
              <a:t>be in touch for more serious conditions or to clarify medication.</a:t>
            </a:r>
          </a:p>
          <a:p>
            <a:pPr algn="ctr"/>
            <a:endParaRPr lang="en-GB" sz="2800" dirty="0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en-GB" sz="2400">
                <a:solidFill>
                  <a:schemeClr val="bg1"/>
                </a:solidFill>
                <a:latin typeface="Comic Sans MS"/>
              </a:rPr>
              <a:t>Absence simply needs to be reported to the office staff </a:t>
            </a:r>
            <a:r>
              <a:rPr lang="en-GB" sz="2400" dirty="0">
                <a:solidFill>
                  <a:schemeClr val="bg1"/>
                </a:solidFill>
                <a:latin typeface="Comic Sans MS"/>
              </a:rPr>
              <a:t>and any requests for absence need to be submitted in writing to Mrs Clarke.</a:t>
            </a:r>
            <a:endParaRPr lang="en-GB" sz="2000" dirty="0">
              <a:solidFill>
                <a:schemeClr val="bg1"/>
              </a:solidFill>
              <a:latin typeface="Comic Sans MS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1835696" y="188640"/>
            <a:ext cx="5472608" cy="947936"/>
          </a:xfrm>
          <a:prstGeom prst="roundRect">
            <a:avLst/>
          </a:prstGeom>
          <a:solidFill>
            <a:srgbClr val="7030A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dirty="0">
                <a:solidFill>
                  <a:schemeClr val="bg1"/>
                </a:solidFill>
                <a:latin typeface="Comic Sans MS" panose="030F0702030302020204" pitchFamily="66" charset="0"/>
              </a:rPr>
              <a:t>Medication and Absence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638" r="26638"/>
          <a:stretch/>
        </p:blipFill>
        <p:spPr>
          <a:xfrm>
            <a:off x="315594" y="195593"/>
            <a:ext cx="792088" cy="857143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638" r="26638"/>
          <a:stretch/>
        </p:blipFill>
        <p:spPr>
          <a:xfrm>
            <a:off x="8036319" y="188640"/>
            <a:ext cx="792088" cy="857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88181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179512" y="1050006"/>
            <a:ext cx="8784976" cy="5674042"/>
          </a:xfrm>
          <a:prstGeom prst="roundRect">
            <a:avLst/>
          </a:prstGeom>
          <a:solidFill>
            <a:srgbClr val="7030A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2400" dirty="0">
                <a:solidFill>
                  <a:schemeClr val="bg1"/>
                </a:solidFill>
                <a:latin typeface="Comic Sans MS"/>
              </a:rPr>
              <a:t>For any minor, day-to-day issues, simply speak to any member of staff on the yard at drop-off or email the school office.</a:t>
            </a:r>
          </a:p>
          <a:p>
            <a:pPr algn="ctr"/>
            <a:endParaRPr lang="en-GB" sz="2400" dirty="0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en-GB" sz="2400" dirty="0">
                <a:solidFill>
                  <a:schemeClr val="bg1"/>
                </a:solidFill>
                <a:latin typeface="Comic Sans MS"/>
              </a:rPr>
              <a:t>For any issues that may require more than a brief chat, please contact one of us via the school office and we will get in touch with you as soon as we can…</a:t>
            </a:r>
          </a:p>
          <a:p>
            <a:pPr algn="ctr"/>
            <a:endParaRPr lang="en-GB" sz="2000" dirty="0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en-GB" sz="2400" dirty="0">
                <a:solidFill>
                  <a:schemeClr val="bg1"/>
                </a:solidFill>
                <a:latin typeface="Comic Sans MS"/>
              </a:rPr>
              <a:t>office@rowlandsgillprimary.org.uk </a:t>
            </a:r>
            <a:endParaRPr lang="en-GB" sz="2400" dirty="0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en-GB" sz="2400" dirty="0">
                <a:solidFill>
                  <a:schemeClr val="bg1"/>
                </a:solidFill>
                <a:latin typeface="Comic Sans MS" panose="030F0702030302020204" pitchFamily="66" charset="0"/>
              </a:rPr>
              <a:t>01207 549359</a:t>
            </a:r>
          </a:p>
          <a:p>
            <a:pPr algn="ctr"/>
            <a:endParaRPr lang="en-GB" sz="2000" dirty="0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en-GB" sz="2400" dirty="0">
                <a:solidFill>
                  <a:schemeClr val="bg1"/>
                </a:solidFill>
                <a:latin typeface="Comic Sans MS"/>
              </a:rPr>
              <a:t>If you need to discuss a more personal issue, anything related to safeguarding or if it is a whole school matter, appointments can be made to see Mrs Clarke or Mr Prince simply by catching them on the yard or contacting the school office.</a:t>
            </a:r>
            <a:endParaRPr lang="en-GB" sz="2000" dirty="0">
              <a:solidFill>
                <a:schemeClr val="bg1"/>
              </a:solidFill>
              <a:latin typeface="Comic Sans MS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2033718" y="199577"/>
            <a:ext cx="5076564" cy="729182"/>
          </a:xfrm>
          <a:prstGeom prst="roundRect">
            <a:avLst/>
          </a:prstGeom>
          <a:solidFill>
            <a:srgbClr val="7030A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>
                <a:solidFill>
                  <a:schemeClr val="bg1"/>
                </a:solidFill>
                <a:latin typeface="Comic Sans MS" panose="030F0702030302020204" pitchFamily="66" charset="0"/>
              </a:rPr>
              <a:t>Who to see for what!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638" r="26638"/>
          <a:stretch/>
        </p:blipFill>
        <p:spPr>
          <a:xfrm>
            <a:off x="315594" y="108091"/>
            <a:ext cx="792088" cy="857143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638" r="26638"/>
          <a:stretch/>
        </p:blipFill>
        <p:spPr>
          <a:xfrm>
            <a:off x="8036319" y="101138"/>
            <a:ext cx="792088" cy="857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58954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179512" y="1340768"/>
            <a:ext cx="8784976" cy="5328592"/>
          </a:xfrm>
          <a:prstGeom prst="roundRect">
            <a:avLst/>
          </a:prstGeom>
          <a:solidFill>
            <a:srgbClr val="7030A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2400" dirty="0">
                <a:solidFill>
                  <a:schemeClr val="bg1"/>
                </a:solidFill>
                <a:latin typeface="Comic Sans MS"/>
              </a:rPr>
              <a:t>We’d love to share your child’s successes outside of school, so do share them with us (send an email and maybe a picture) so we can then share it in class! </a:t>
            </a:r>
            <a:endParaRPr lang="en-GB" sz="2400" dirty="0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en-GB" sz="2400" dirty="0">
                <a:solidFill>
                  <a:schemeClr val="bg1"/>
                </a:solidFill>
                <a:latin typeface="Comic Sans MS" panose="030F0702030302020204" pitchFamily="66" charset="0"/>
              </a:rPr>
              <a:t>Please ensure that clothes and personal belongings are named! </a:t>
            </a:r>
            <a:r>
              <a:rPr lang="en-GB" sz="2400" dirty="0">
                <a:solidFill>
                  <a:schemeClr val="bg1"/>
                </a:solidFill>
                <a:latin typeface="Comic Sans MS" panose="030F0702030302020204" pitchFamily="66" charset="0"/>
                <a:hlinkClick r:id="rId2"/>
              </a:rPr>
              <a:t>stork@rowlandsgillprimary.org.uk</a:t>
            </a:r>
            <a:r>
              <a:rPr lang="en-GB" sz="2400" dirty="0">
                <a:solidFill>
                  <a:schemeClr val="bg1"/>
                </a:solidFill>
                <a:latin typeface="Comic Sans MS" panose="030F0702030302020204" pitchFamily="66" charset="0"/>
              </a:rPr>
              <a:t> </a:t>
            </a:r>
          </a:p>
          <a:p>
            <a:pPr marL="342900" indent="-342900" algn="ctr">
              <a:buFontTx/>
              <a:buChar char="-"/>
            </a:pPr>
            <a:endParaRPr lang="en-GB" sz="2400" dirty="0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en-GB" sz="2400" dirty="0">
                <a:solidFill>
                  <a:schemeClr val="bg1"/>
                </a:solidFill>
                <a:latin typeface="Comic Sans MS"/>
              </a:rPr>
              <a:t>All payments for any school related events or services are to be made using Arbor.</a:t>
            </a:r>
            <a:endParaRPr lang="en-GB" sz="2400" dirty="0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pPr algn="ctr">
              <a:lnSpc>
                <a:spcPct val="150000"/>
              </a:lnSpc>
            </a:pPr>
            <a:endParaRPr lang="en-GB" sz="1200" dirty="0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en-GB" sz="2400" dirty="0">
                <a:solidFill>
                  <a:schemeClr val="bg1"/>
                </a:solidFill>
                <a:latin typeface="Comic Sans MS"/>
              </a:rPr>
              <a:t>The school website is the key place for information both about school and also relating to our class.  All letters are sent out via Arbor.</a:t>
            </a:r>
            <a:endParaRPr lang="en-GB" sz="2400" dirty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2033718" y="188640"/>
            <a:ext cx="5076564" cy="947936"/>
          </a:xfrm>
          <a:prstGeom prst="roundRect">
            <a:avLst/>
          </a:prstGeom>
          <a:solidFill>
            <a:srgbClr val="7030A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>
                <a:solidFill>
                  <a:schemeClr val="bg1"/>
                </a:solidFill>
                <a:latin typeface="Comic Sans MS" panose="030F0702030302020204" pitchFamily="66" charset="0"/>
              </a:rPr>
              <a:t>Useful things to share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638" r="26638"/>
          <a:stretch/>
        </p:blipFill>
        <p:spPr>
          <a:xfrm>
            <a:off x="315594" y="195593"/>
            <a:ext cx="792088" cy="857143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638" r="26638"/>
          <a:stretch/>
        </p:blipFill>
        <p:spPr>
          <a:xfrm>
            <a:off x="8036319" y="188640"/>
            <a:ext cx="792088" cy="857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18867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76BF5F9066A8A4D8A464B72355865D3" ma:contentTypeVersion="12" ma:contentTypeDescription="Create a new document." ma:contentTypeScope="" ma:versionID="964bdac2893884e2187ceb76915dffd4">
  <xsd:schema xmlns:xsd="http://www.w3.org/2001/XMLSchema" xmlns:xs="http://www.w3.org/2001/XMLSchema" xmlns:p="http://schemas.microsoft.com/office/2006/metadata/properties" xmlns:ns2="e69a8a1d-e841-4b51-825c-bcd637bbb674" xmlns:ns3="b175106e-9aa1-47a9-86fb-06bf48a7e2db" targetNamespace="http://schemas.microsoft.com/office/2006/metadata/properties" ma:root="true" ma:fieldsID="3c6cf1da549438c23493f1e83a9a627a" ns2:_="" ns3:_="">
    <xsd:import namespace="e69a8a1d-e841-4b51-825c-bcd637bbb674"/>
    <xsd:import namespace="b175106e-9aa1-47a9-86fb-06bf48a7e2db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69a8a1d-e841-4b51-825c-bcd637bbb674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175106e-9aa1-47a9-86fb-06bf48a7e2d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Location" ma:index="14" nillable="true" ma:displayName="Location" ma:internalName="MediaServiceLocation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02FC5D1-A760-4C94-8830-4A61650608DF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CD98C926-2121-4958-8BD0-4BBF03E2670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2954B32-DB8D-4788-AE86-E618AE0A60D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69a8a1d-e841-4b51-825c-bcd637bbb674"/>
    <ds:schemaRef ds:uri="b175106e-9aa1-47a9-86fb-06bf48a7e2d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315</TotalTime>
  <Words>674</Words>
  <Application>Microsoft Office PowerPoint</Application>
  <PresentationFormat>On-screen Show (4:3)</PresentationFormat>
  <Paragraphs>86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Comic Sans MS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RM plc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Wendy Rowell</cp:lastModifiedBy>
  <cp:revision>284</cp:revision>
  <dcterms:created xsi:type="dcterms:W3CDTF">2015-09-12T18:23:33Z</dcterms:created>
  <dcterms:modified xsi:type="dcterms:W3CDTF">2025-09-05T08:41:41Z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0x010100576BF5F9066A8A4D8A464B72355865D3</vt:lpwstr>
  </property>
</Properties>
</file>