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7" r:id="rId7"/>
    <p:sldId id="268" r:id="rId8"/>
    <p:sldId id="275" r:id="rId9"/>
    <p:sldId id="274" r:id="rId10"/>
    <p:sldId id="269" r:id="rId11"/>
    <p:sldId id="270" r:id="rId12"/>
    <p:sldId id="271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72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14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9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85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49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20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91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476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0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0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3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36000">
              <a:srgbClr val="21D6E0"/>
            </a:gs>
            <a:gs pos="62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2BF32-D8C0-4316-8735-91088F19F09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E4260-D869-4654-AE40-5A2654DF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95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63588" y="476672"/>
            <a:ext cx="7416824" cy="244827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Welcome to</a:t>
            </a:r>
          </a:p>
          <a:p>
            <a:pPr algn="ctr"/>
            <a:r>
              <a:rPr lang="en-GB" sz="6000" dirty="0">
                <a:solidFill>
                  <a:schemeClr val="bg1"/>
                </a:solidFill>
                <a:latin typeface="Comic Sans MS"/>
              </a:rPr>
              <a:t>Class 7</a:t>
            </a:r>
            <a:endParaRPr lang="en-GB" sz="6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91680" y="5229200"/>
            <a:ext cx="5760640" cy="122413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Miss Brown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43" r="18143"/>
          <a:stretch/>
        </p:blipFill>
        <p:spPr>
          <a:xfrm>
            <a:off x="3491880" y="3226882"/>
            <a:ext cx="2160240" cy="17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057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5570" y="332656"/>
            <a:ext cx="8474241" cy="598849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You can find out more about our school life on our website:</a:t>
            </a:r>
          </a:p>
          <a:p>
            <a:pPr algn="ctr"/>
            <a:endParaRPr lang="en-GB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400" u="sng" dirty="0">
                <a:solidFill>
                  <a:schemeClr val="bg1"/>
                </a:solidFill>
                <a:latin typeface="Comic Sans MS" panose="030F0702030302020204" pitchFamily="66" charset="0"/>
              </a:rPr>
              <a:t>www.rowlandsgillprimary.org</a:t>
            </a:r>
          </a:p>
          <a:p>
            <a:pPr algn="ctr"/>
            <a:endParaRPr lang="en-GB" sz="6000" u="sng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000" u="sng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38" r="21418"/>
          <a:stretch/>
        </p:blipFill>
        <p:spPr>
          <a:xfrm>
            <a:off x="3599892" y="4005064"/>
            <a:ext cx="1944216" cy="17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65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8062" y="1340768"/>
            <a:ext cx="8474241" cy="532859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u="sng" dirty="0">
                <a:solidFill>
                  <a:schemeClr val="bg1"/>
                </a:solidFill>
                <a:latin typeface="Comic Sans MS"/>
              </a:rPr>
              <a:t>Class 7 are taught by</a:t>
            </a:r>
          </a:p>
          <a:p>
            <a:pPr algn="ctr"/>
            <a:endParaRPr lang="en-GB" sz="16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Miss Brown– Monday, Tuesday, Wednesday, Thursday and Friday, Mrs King (PPA Cover)</a:t>
            </a:r>
          </a:p>
          <a:p>
            <a:pPr algn="ctr"/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u="sng" dirty="0">
                <a:solidFill>
                  <a:schemeClr val="bg1"/>
                </a:solidFill>
                <a:latin typeface="Comic Sans MS" panose="030F0702030302020204" pitchFamily="66" charset="0"/>
              </a:rPr>
              <a:t>Intervention and Support</a:t>
            </a:r>
          </a:p>
          <a:p>
            <a:pPr algn="ctr"/>
            <a:endParaRPr lang="en-GB" sz="1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Ms Wood and Mrs </a:t>
            </a:r>
            <a:r>
              <a:rPr lang="en-GB" sz="2400" dirty="0" err="1">
                <a:solidFill>
                  <a:schemeClr val="bg1"/>
                </a:solidFill>
                <a:latin typeface="Comic Sans MS"/>
              </a:rPr>
              <a:t>Palmowska</a:t>
            </a:r>
            <a:r>
              <a:rPr lang="en-GB" sz="2400" dirty="0">
                <a:solidFill>
                  <a:schemeClr val="bg1"/>
                </a:solidFill>
                <a:latin typeface="Comic Sans MS"/>
              </a:rPr>
              <a:t> will be supporting in class to allow targeted support.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Miss Brown, Ms Wood and Mrs </a:t>
            </a:r>
            <a:r>
              <a:rPr lang="en-GB" sz="2400" dirty="0" err="1">
                <a:solidFill>
                  <a:schemeClr val="bg1"/>
                </a:solidFill>
                <a:latin typeface="Comic Sans MS"/>
              </a:rPr>
              <a:t>Palmowska</a:t>
            </a:r>
            <a:r>
              <a:rPr lang="en-GB" sz="2400" dirty="0">
                <a:solidFill>
                  <a:schemeClr val="bg1"/>
                </a:solidFill>
                <a:latin typeface="Comic Sans MS"/>
              </a:rPr>
              <a:t> will deliver small group interventions during assembly time. </a:t>
            </a: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33718" y="188640"/>
            <a:ext cx="5076564" cy="94793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Staffing</a:t>
            </a:r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195593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188640"/>
            <a:ext cx="79208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0245" y="1122012"/>
            <a:ext cx="8802372" cy="5536410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>
                <a:latin typeface="Comic Sans MS"/>
              </a:rPr>
              <a:t>English and Maths, including discrete Phonics and SPAG sessions, are taught daily and usually in the mornings.</a:t>
            </a:r>
          </a:p>
          <a:p>
            <a:pPr lvl="0" algn="ctr"/>
            <a:r>
              <a:rPr lang="en-GB" sz="2400" dirty="0">
                <a:solidFill>
                  <a:prstClr val="white"/>
                </a:solidFill>
                <a:latin typeface="Comic Sans MS" panose="030F0702030302020204" pitchFamily="66" charset="0"/>
              </a:rPr>
              <a:t>In the afternoons, we will be teaching all of the other subjects in 2 week blocks, to enable us to really delve into each foundation subject. Some afternoons will also include sessions on ‘Preparing for Adulthood’.</a:t>
            </a:r>
          </a:p>
          <a:p>
            <a:pPr lvl="0" algn="ctr"/>
            <a:endParaRPr lang="en-GB" sz="2400" dirty="0">
              <a:solidFill>
                <a:prstClr val="white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/>
              </a:rPr>
              <a:t>PE is on a Tuesday and Thursday and children should come to school in their PE kit on those days.</a:t>
            </a:r>
          </a:p>
          <a:p>
            <a:pPr lvl="0" algn="ctr"/>
            <a:endParaRPr lang="en-GB" sz="2400" dirty="0">
              <a:solidFill>
                <a:prstClr val="white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/>
              </a:rPr>
              <a:t>Homework tasks and spellings will be sent home on a Friday. Children to complete in their homework books. Spellings will be tested on a Friday. </a:t>
            </a:r>
          </a:p>
          <a:p>
            <a:pPr algn="ctr"/>
            <a:endParaRPr lang="en-GB" sz="2400" dirty="0">
              <a:solidFill>
                <a:prstClr val="white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/>
              </a:rPr>
              <a:t>Home-readers will be sent home as normal.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33718" y="199577"/>
            <a:ext cx="5076564" cy="772933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Routines</a:t>
            </a:r>
            <a:endParaRPr lang="en-GB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195593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188640"/>
            <a:ext cx="79208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71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0244" y="934246"/>
            <a:ext cx="8791436" cy="5798915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This half term in our English lessons, we will be </a:t>
            </a: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reading The Proudest Blue. There will be lots of opportunities for discussion and role play in order to support the children with their writing. </a:t>
            </a:r>
          </a:p>
          <a:p>
            <a:pPr algn="ctr"/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In Maths this term, we will focus on place value and building confidence with addition and subtraction methods.</a:t>
            </a:r>
          </a:p>
          <a:p>
            <a:pPr algn="ctr"/>
            <a:endParaRPr lang="en-GB" sz="2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Wider curriculum topics are: Painting and Printing Cityscapes, Our Local Area, Electricity, Florence Nightingale, Animals including Humans and Technology Around Us.</a:t>
            </a:r>
          </a:p>
          <a:p>
            <a:pPr algn="ctr"/>
            <a:endParaRPr lang="en-GB" sz="2400" dirty="0">
              <a:solidFill>
                <a:schemeClr val="bg1"/>
              </a:solidFill>
              <a:latin typeface="Comic Sans MS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We will do a mixture of practical learning and also work in our books.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33718" y="116632"/>
            <a:ext cx="5076564" cy="70730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Our Topics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42464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35511"/>
            <a:ext cx="79208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8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067944" y="1340768"/>
            <a:ext cx="4188295" cy="532859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>
                <a:solidFill>
                  <a:schemeClr val="bg1"/>
                </a:solidFill>
                <a:latin typeface="Comic Sans MS"/>
              </a:rPr>
              <a:t>As last year, all classes will </a:t>
            </a:r>
            <a:r>
              <a:rPr lang="en-GB" sz="2400" dirty="0">
                <a:solidFill>
                  <a:schemeClr val="bg1"/>
                </a:solidFill>
                <a:latin typeface="Comic Sans MS"/>
              </a:rPr>
              <a:t>be using our sliding scale to promote positive behaviour and give all children the chance to rectify poor choices.</a:t>
            </a:r>
          </a:p>
          <a:p>
            <a:pPr algn="ctr"/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This will work alongside </a:t>
            </a:r>
            <a:r>
              <a:rPr lang="en-GB" sz="2400">
                <a:solidFill>
                  <a:schemeClr val="bg1"/>
                </a:solidFill>
                <a:latin typeface="Comic Sans MS"/>
              </a:rPr>
              <a:t>our School Rules…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547664" y="188640"/>
            <a:ext cx="6048672" cy="94793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>
                <a:solidFill>
                  <a:schemeClr val="bg1"/>
                </a:solidFill>
                <a:latin typeface="Comic Sans MS"/>
              </a:rPr>
              <a:t>Focussing on great behaviour…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195593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188640"/>
            <a:ext cx="792088" cy="85714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2" r="24552"/>
          <a:stretch/>
        </p:blipFill>
        <p:spPr>
          <a:xfrm>
            <a:off x="1107682" y="1527634"/>
            <a:ext cx="2102827" cy="495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084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E704BAA-B8EE-43C3-9B1B-2CADADCF2589}"/>
              </a:ext>
            </a:extLst>
          </p:cNvPr>
          <p:cNvGrpSpPr/>
          <p:nvPr/>
        </p:nvGrpSpPr>
        <p:grpSpPr>
          <a:xfrm>
            <a:off x="315594" y="188640"/>
            <a:ext cx="8512813" cy="6247290"/>
            <a:chOff x="315594" y="188640"/>
            <a:chExt cx="8512813" cy="6247290"/>
          </a:xfrm>
        </p:grpSpPr>
        <p:sp>
          <p:nvSpPr>
            <p:cNvPr id="5" name="Rounded Rectangle 4"/>
            <p:cNvSpPr/>
            <p:nvPr/>
          </p:nvSpPr>
          <p:spPr>
            <a:xfrm>
              <a:off x="1547664" y="188640"/>
              <a:ext cx="6048672" cy="947936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Comic Sans MS" panose="030F0702030302020204" pitchFamily="66" charset="0"/>
                </a:rPr>
                <a:t>Our Golden Rules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638" r="26638"/>
            <a:stretch/>
          </p:blipFill>
          <p:spPr>
            <a:xfrm>
              <a:off x="315594" y="195593"/>
              <a:ext cx="792088" cy="857143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638" r="26638"/>
            <a:stretch/>
          </p:blipFill>
          <p:spPr>
            <a:xfrm>
              <a:off x="8036319" y="188640"/>
              <a:ext cx="792088" cy="857143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4450813" y="3244334"/>
              <a:ext cx="2423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 </a:t>
              </a:r>
              <a:endParaRPr lang="en-GB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47864" y="1455373"/>
              <a:ext cx="2351314" cy="1469571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prstClr val="white"/>
                  </a:solidFill>
                </a:rPr>
                <a:t>We keep our hands, feet, objects and personal comments to ourselves. </a:t>
              </a:r>
              <a:endParaRPr lang="en-GB" dirty="0">
                <a:solidFill>
                  <a:prstClr val="white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386944" y="3212976"/>
              <a:ext cx="2351314" cy="1469571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prstClr val="white"/>
                  </a:solidFill>
                </a:rPr>
                <a:t>We always listen to adults and follow instructions on the first time of asking. </a:t>
              </a:r>
              <a:endParaRPr lang="en-GB" dirty="0">
                <a:solidFill>
                  <a:prstClr val="white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27584" y="3212976"/>
              <a:ext cx="2351314" cy="1469571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prstClr val="white"/>
                  </a:solidFill>
                </a:rPr>
                <a:t>We are polite: we show good manners. </a:t>
              </a:r>
              <a:endParaRPr lang="en-GB" dirty="0">
                <a:solidFill>
                  <a:prstClr val="white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051720" y="4966359"/>
              <a:ext cx="2351314" cy="1469571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prstClr val="white"/>
                  </a:solidFill>
                </a:rPr>
                <a:t>We take care of everyone and everything. </a:t>
              </a:r>
              <a:endParaRPr lang="en-GB" dirty="0">
                <a:solidFill>
                  <a:prstClr val="white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788024" y="4966359"/>
              <a:ext cx="2351314" cy="1469571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prstClr val="white"/>
                  </a:solidFill>
                </a:rPr>
                <a:t>We always work hard and never waste time. </a:t>
              </a: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946304" y="3212976"/>
              <a:ext cx="2351314" cy="1469571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prstClr val="white"/>
                  </a:solidFill>
                </a:rPr>
                <a:t>We walk at all times when moving around the school. </a:t>
              </a: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7630369" y="5087614"/>
              <a:ext cx="692332" cy="657912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>
                <a:solidFill>
                  <a:prstClr val="white"/>
                </a:solidFill>
              </a:endParaRPr>
            </a:p>
          </p:txBody>
        </p:sp>
        <p:sp>
          <p:nvSpPr>
            <p:cNvPr id="16" name="5-Point Star 15"/>
            <p:cNvSpPr/>
            <p:nvPr/>
          </p:nvSpPr>
          <p:spPr>
            <a:xfrm>
              <a:off x="1989469" y="1912022"/>
              <a:ext cx="692332" cy="657912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>
                <a:solidFill>
                  <a:prstClr val="white"/>
                </a:solidFill>
              </a:endParaRPr>
            </a:p>
          </p:txBody>
        </p:sp>
        <p:sp>
          <p:nvSpPr>
            <p:cNvPr id="17" name="5-Point Star 16"/>
            <p:cNvSpPr/>
            <p:nvPr/>
          </p:nvSpPr>
          <p:spPr>
            <a:xfrm>
              <a:off x="6351718" y="1914767"/>
              <a:ext cx="692332" cy="657912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>
                <a:solidFill>
                  <a:prstClr val="white"/>
                </a:solidFill>
              </a:endParaRPr>
            </a:p>
          </p:txBody>
        </p:sp>
        <p:sp>
          <p:nvSpPr>
            <p:cNvPr id="18" name="5-Point Star 17"/>
            <p:cNvSpPr/>
            <p:nvPr/>
          </p:nvSpPr>
          <p:spPr>
            <a:xfrm>
              <a:off x="853120" y="5087614"/>
              <a:ext cx="692332" cy="657912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843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8062" y="1340768"/>
            <a:ext cx="8474241" cy="532859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All medical needs should be shared as soon as possible to ensure we can support your child effectively.  Any medication needs to be prescribed and be labelled. </a:t>
            </a:r>
            <a:r>
              <a:rPr lang="en-GB" sz="2400">
                <a:solidFill>
                  <a:schemeClr val="bg1"/>
                </a:solidFill>
                <a:latin typeface="Comic Sans MS"/>
              </a:rPr>
              <a:t>The office staff oversee medication in school so they may </a:t>
            </a:r>
            <a:r>
              <a:rPr lang="en-GB" sz="2400" dirty="0">
                <a:solidFill>
                  <a:schemeClr val="bg1"/>
                </a:solidFill>
                <a:latin typeface="Comic Sans MS"/>
              </a:rPr>
              <a:t>be in touch for more serious conditions or to clarify medication.</a:t>
            </a:r>
          </a:p>
          <a:p>
            <a:pPr algn="ctr"/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>
                <a:solidFill>
                  <a:schemeClr val="bg1"/>
                </a:solidFill>
                <a:latin typeface="Comic Sans MS"/>
              </a:rPr>
              <a:t>Absence simply needs to be reported to the office staff </a:t>
            </a:r>
            <a:r>
              <a:rPr lang="en-GB" sz="2400" dirty="0">
                <a:solidFill>
                  <a:schemeClr val="bg1"/>
                </a:solidFill>
                <a:latin typeface="Comic Sans MS"/>
              </a:rPr>
              <a:t>and any requests for absence need to be submitted in writing to Mrs Clarke.</a:t>
            </a:r>
            <a:endParaRPr lang="en-GB" sz="2000" dirty="0">
              <a:solidFill>
                <a:schemeClr val="bg1"/>
              </a:solidFill>
              <a:latin typeface="Comic Sans M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35696" y="188640"/>
            <a:ext cx="5472608" cy="94793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Medication and Absence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195593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188640"/>
            <a:ext cx="79208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818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050006"/>
            <a:ext cx="8784976" cy="567404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For any minor, day-to-day issues, simply speak to any member of staff on the yard at drop-off or email the school office.</a:t>
            </a:r>
          </a:p>
          <a:p>
            <a:pPr algn="ctr"/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For any issues that may require more than a brief chat, please contact one of us via the school office and we will get in touch with you as soon as we can…</a:t>
            </a:r>
          </a:p>
          <a:p>
            <a:pPr algn="ctr"/>
            <a:endParaRPr lang="en-GB" sz="2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office@rowlandsgillprimary.org.uk </a:t>
            </a: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01207 549359</a:t>
            </a:r>
          </a:p>
          <a:p>
            <a:pPr algn="ctr"/>
            <a:endParaRPr lang="en-GB" sz="2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If you need to discuss a more personal issue, anything related to safeguarding or if it is a whole school matter, appointments can be made to see Mrs Clarke or Mr Prince simply by catching them on the yard or contacting the school office.</a:t>
            </a:r>
            <a:endParaRPr lang="en-GB" sz="2000" dirty="0">
              <a:solidFill>
                <a:schemeClr val="bg1"/>
              </a:solidFill>
              <a:latin typeface="Comic Sans M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33718" y="199577"/>
            <a:ext cx="5076564" cy="72918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Who to see for what!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108091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101138"/>
            <a:ext cx="79208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895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340768"/>
            <a:ext cx="8784976" cy="5328592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We’d love to share your child’s successes outside of school, so do share them with us (send an email and maybe a picture) so we can then share it in class! </a:t>
            </a: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Please ensure that clothes and personal belongings are named!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Class email address: lark@rowlandsgillprimary.org.uk </a:t>
            </a:r>
          </a:p>
          <a:p>
            <a:pPr marL="342900" indent="-342900" algn="ctr">
              <a:buFontTx/>
              <a:buChar char="-"/>
            </a:pP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All payments for any school related events or services are to be made using Arbor.</a:t>
            </a: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/>
              </a:rPr>
              <a:t>The school website is the key place for information both about school and also relating to our class. All letters are sent out via Arbor.</a:t>
            </a:r>
            <a:endParaRPr lang="en-GB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33718" y="188640"/>
            <a:ext cx="5076564" cy="94793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Useful things to share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315594" y="195593"/>
            <a:ext cx="792088" cy="85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8" r="26638"/>
          <a:stretch/>
        </p:blipFill>
        <p:spPr>
          <a:xfrm>
            <a:off x="8036319" y="188640"/>
            <a:ext cx="79208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88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6BF5F9066A8A4D8A464B72355865D3" ma:contentTypeVersion="12" ma:contentTypeDescription="Create a new document." ma:contentTypeScope="" ma:versionID="964bdac2893884e2187ceb76915dffd4">
  <xsd:schema xmlns:xsd="http://www.w3.org/2001/XMLSchema" xmlns:xs="http://www.w3.org/2001/XMLSchema" xmlns:p="http://schemas.microsoft.com/office/2006/metadata/properties" xmlns:ns2="e69a8a1d-e841-4b51-825c-bcd637bbb674" xmlns:ns3="b175106e-9aa1-47a9-86fb-06bf48a7e2db" targetNamespace="http://schemas.microsoft.com/office/2006/metadata/properties" ma:root="true" ma:fieldsID="3c6cf1da549438c23493f1e83a9a627a" ns2:_="" ns3:_="">
    <xsd:import namespace="e69a8a1d-e841-4b51-825c-bcd637bbb674"/>
    <xsd:import namespace="b175106e-9aa1-47a9-86fb-06bf48a7e2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a8a1d-e841-4b51-825c-bcd637bbb6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75106e-9aa1-47a9-86fb-06bf48a7e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98C926-2121-4958-8BD0-4BBF03E267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2FC5D1-A760-4C94-8830-4A61650608DF}">
  <ds:schemaRefs>
    <ds:schemaRef ds:uri="http://schemas.microsoft.com/office/infopath/2007/PartnerControls"/>
    <ds:schemaRef ds:uri="e69a8a1d-e841-4b51-825c-bcd637bbb67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b175106e-9aa1-47a9-86fb-06bf48a7e2db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2954B32-DB8D-4788-AE86-E618AE0A60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9a8a1d-e841-4b51-825c-bcd637bbb674"/>
    <ds:schemaRef ds:uri="b175106e-9aa1-47a9-86fb-06bf48a7e2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719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Wendy Rowell</cp:lastModifiedBy>
  <cp:revision>287</cp:revision>
  <dcterms:created xsi:type="dcterms:W3CDTF">2015-09-12T18:23:33Z</dcterms:created>
  <dcterms:modified xsi:type="dcterms:W3CDTF">2025-09-05T08:51:38Z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0x010100576BF5F9066A8A4D8A464B72355865D3</vt:lpwstr>
  </property>
</Properties>
</file>