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7" r:id="rId7"/>
    <p:sldId id="268" r:id="rId8"/>
    <p:sldId id="275" r:id="rId9"/>
    <p:sldId id="274" r:id="rId10"/>
    <p:sldId id="269" r:id="rId11"/>
    <p:sldId id="270" r:id="rId12"/>
    <p:sldId id="271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72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14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09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85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49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20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91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47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0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0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63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36000">
              <a:srgbClr val="21D6E0"/>
            </a:gs>
            <a:gs pos="62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2BF32-D8C0-4316-8735-91088F19F099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E4260-D869-4654-AE40-5A2654DF0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95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ay@rowlandsgillprimary.org.uk" TargetMode="External"/><Relationship Id="rId2" Type="http://schemas.openxmlformats.org/officeDocument/2006/relationships/hyperlink" Target="mailto:office@rowlandsgillprimary.og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63588" y="476672"/>
            <a:ext cx="7416824" cy="244827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Welcome to</a:t>
            </a:r>
          </a:p>
          <a:p>
            <a:pPr algn="ctr"/>
            <a:r>
              <a:rPr lang="en-GB" sz="6000" dirty="0">
                <a:solidFill>
                  <a:schemeClr val="bg1"/>
                </a:solidFill>
                <a:latin typeface="Comic Sans MS"/>
              </a:rPr>
              <a:t>Year 4</a:t>
            </a:r>
            <a:endParaRPr lang="en-GB" sz="6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691680" y="5229200"/>
            <a:ext cx="5760640" cy="12241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/>
              </a:rPr>
              <a:t>Mrs Beattie and Mrs Cunliffe</a:t>
            </a:r>
            <a:endParaRPr lang="en-GB" sz="3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43" r="18143"/>
          <a:stretch/>
        </p:blipFill>
        <p:spPr>
          <a:xfrm>
            <a:off x="3491880" y="3226882"/>
            <a:ext cx="2160240" cy="1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057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65570" y="332656"/>
            <a:ext cx="8474241" cy="598849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Thank you for coming!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Do follow school life on our website:</a:t>
            </a:r>
          </a:p>
          <a:p>
            <a:pPr algn="ctr"/>
            <a:endParaRPr lang="en-GB" sz="4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44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www.rowlandsgillprimary.org</a:t>
            </a:r>
          </a:p>
          <a:p>
            <a:pPr algn="ctr"/>
            <a:endParaRPr lang="en-GB" sz="60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0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4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38" r="21418"/>
          <a:stretch/>
        </p:blipFill>
        <p:spPr>
          <a:xfrm>
            <a:off x="3599892" y="4005064"/>
            <a:ext cx="1944216" cy="1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965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8062" y="1340768"/>
            <a:ext cx="8474241" cy="532859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u="sng" dirty="0">
                <a:solidFill>
                  <a:schemeClr val="bg1"/>
                </a:solidFill>
                <a:latin typeface="Comic Sans MS"/>
              </a:rPr>
              <a:t>Year 4 are taught by</a:t>
            </a:r>
          </a:p>
          <a:p>
            <a:pPr algn="ctr"/>
            <a:endParaRPr lang="en-GB" sz="16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Mrs Cunliffe  – Mon 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Mrs Beattie – Tues, Weds, Thurs &amp; Fri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Mrs </a:t>
            </a:r>
            <a:r>
              <a:rPr lang="en-GB" sz="2400" dirty="0" err="1">
                <a:solidFill>
                  <a:schemeClr val="bg1"/>
                </a:solidFill>
                <a:latin typeface="Comic Sans MS"/>
              </a:rPr>
              <a:t>Poad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 (</a:t>
            </a:r>
            <a:r>
              <a:rPr lang="en-GB" sz="2400" dirty="0" err="1">
                <a:solidFill>
                  <a:schemeClr val="bg1"/>
                </a:solidFill>
                <a:latin typeface="Comic Sans MS"/>
              </a:rPr>
              <a:t>PPA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 Cover)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Intervention and support</a:t>
            </a:r>
          </a:p>
          <a:p>
            <a:pPr algn="ctr"/>
            <a:endParaRPr lang="en-GB" sz="1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Miss Connelly will be supporting in class to allow targeted support.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 Mrs Beattie will deliver small group interventions during assembly time.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33718" y="188640"/>
            <a:ext cx="5076564" cy="9479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Staffing</a:t>
            </a:r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0245" y="1122012"/>
            <a:ext cx="8802372" cy="5536410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latin typeface="Comic Sans MS"/>
              </a:rPr>
              <a:t>English and Maths, including discrete Reading and </a:t>
            </a:r>
            <a:r>
              <a:rPr lang="en-GB" sz="2400" dirty="0" err="1">
                <a:latin typeface="Comic Sans MS"/>
              </a:rPr>
              <a:t>SPAG</a:t>
            </a:r>
            <a:r>
              <a:rPr lang="en-GB" sz="2400" dirty="0">
                <a:latin typeface="Comic Sans MS"/>
              </a:rPr>
              <a:t> sessions, are taught daily and usually in the mornings.</a:t>
            </a:r>
          </a:p>
          <a:p>
            <a:pPr lvl="0" algn="ctr"/>
            <a:r>
              <a:rPr lang="en-GB" sz="2400" dirty="0">
                <a:solidFill>
                  <a:prstClr val="white"/>
                </a:solidFill>
                <a:latin typeface="Comic Sans MS" panose="030F0702030302020204" pitchFamily="66" charset="0"/>
              </a:rPr>
              <a:t>All other subjects are taught in the afternoon.</a:t>
            </a:r>
          </a:p>
          <a:p>
            <a:pPr lvl="0" algn="ctr"/>
            <a:endParaRPr lang="en-GB" sz="2400" dirty="0">
              <a:solidFill>
                <a:prstClr val="white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/>
              </a:rPr>
              <a:t>PE is on a Tuesday and Thursday and children should come to school in their PE kit on those days. They need to bring their swimming kit on the Thursday too!</a:t>
            </a:r>
          </a:p>
          <a:p>
            <a:pPr lvl="0" algn="ctr"/>
            <a:endParaRPr lang="en-GB" sz="2400" dirty="0">
              <a:solidFill>
                <a:prstClr val="white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/>
              </a:rPr>
              <a:t>Homework tasks/spellings will be handed out on a Friday and marked the following week.</a:t>
            </a:r>
            <a:endParaRPr lang="en-GB" sz="2400" dirty="0">
              <a:solidFill>
                <a:prstClr val="white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/>
              </a:rPr>
              <a:t>Home-readers will be sent home – Children will be responsible for changing their own books.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033718" y="199577"/>
            <a:ext cx="5076564" cy="772933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Routines</a:t>
            </a:r>
            <a:endParaRPr lang="en-GB" sz="4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71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0244" y="934246"/>
            <a:ext cx="8791436" cy="5798915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This half term in our English lessons, we will be 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reading Stig of the Dump by Clive King and using it to develop our comprehension skills. 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solidFill>
                <a:schemeClr val="bg1"/>
              </a:solidFill>
              <a:latin typeface="Comic Sans MS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To help develop our writing skills, we will be using the digital literacy ‘A Raindrop’s Journey’ as a stimuli and will be using it to help us produce impressive extended writing! We will focus on our handwriting and start to learn all of the Year 4 grammar features.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In Maths this term, we will focus on place value and building confidence with calculation methods. We will also look at some decimals and fractions.</a:t>
            </a:r>
          </a:p>
          <a:p>
            <a:pPr algn="ctr"/>
            <a:endParaRPr lang="en-GB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Wider curriculum topics are Rivers, Animals including Humans and the artist Frida Kahlo.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033718" y="116632"/>
            <a:ext cx="5076564" cy="70730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Our Topics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42464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35511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58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67944" y="1340768"/>
            <a:ext cx="4188295" cy="532859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>
                <a:solidFill>
                  <a:schemeClr val="bg1"/>
                </a:solidFill>
                <a:latin typeface="Comic Sans MS"/>
              </a:rPr>
              <a:t>As last year, all classes will 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be using our sliding scale to promote positive behaviour and give all children the chance to rectify poor choices.</a:t>
            </a:r>
          </a:p>
          <a:p>
            <a:pPr algn="ctr"/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This will work alongside </a:t>
            </a:r>
            <a:r>
              <a:rPr lang="en-GB" sz="2400">
                <a:solidFill>
                  <a:schemeClr val="bg1"/>
                </a:solidFill>
                <a:latin typeface="Comic Sans MS"/>
              </a:rPr>
              <a:t>our School Rules…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47664" y="188640"/>
            <a:ext cx="6048672" cy="9479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3200">
                <a:solidFill>
                  <a:schemeClr val="bg1"/>
                </a:solidFill>
                <a:latin typeface="Comic Sans MS"/>
              </a:rPr>
              <a:t>Focussing on great behaviour…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2" r="24552"/>
          <a:stretch/>
        </p:blipFill>
        <p:spPr>
          <a:xfrm>
            <a:off x="1107682" y="1527634"/>
            <a:ext cx="2102827" cy="495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084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E704BAA-B8EE-43C3-9B1B-2CADADCF2589}"/>
              </a:ext>
            </a:extLst>
          </p:cNvPr>
          <p:cNvGrpSpPr/>
          <p:nvPr/>
        </p:nvGrpSpPr>
        <p:grpSpPr>
          <a:xfrm>
            <a:off x="315594" y="188640"/>
            <a:ext cx="8512813" cy="6247290"/>
            <a:chOff x="315594" y="188640"/>
            <a:chExt cx="8512813" cy="6247290"/>
          </a:xfrm>
        </p:grpSpPr>
        <p:sp>
          <p:nvSpPr>
            <p:cNvPr id="5" name="Rounded Rectangle 4"/>
            <p:cNvSpPr/>
            <p:nvPr/>
          </p:nvSpPr>
          <p:spPr>
            <a:xfrm>
              <a:off x="1547664" y="188640"/>
              <a:ext cx="6048672" cy="947936"/>
            </a:xfrm>
            <a:prstGeom prst="roundRect">
              <a:avLst/>
            </a:prstGeom>
            <a:solidFill>
              <a:srgbClr val="7030A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Our Golden Rules</a:t>
              </a: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638" r="26638"/>
            <a:stretch/>
          </p:blipFill>
          <p:spPr>
            <a:xfrm>
              <a:off x="315594" y="195593"/>
              <a:ext cx="792088" cy="85714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638" r="26638"/>
            <a:stretch/>
          </p:blipFill>
          <p:spPr>
            <a:xfrm>
              <a:off x="8036319" y="188640"/>
              <a:ext cx="792088" cy="857143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4450813" y="3244334"/>
              <a:ext cx="2423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 </a:t>
              </a:r>
              <a:endParaRPr lang="en-GB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347864" y="1455373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We keep our hands, feet, objects and personal comments to ourselves. 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386944" y="3212976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We always listen to adults and follow instructions on the first time of asking. 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27584" y="3212976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We are polite: we show good manners. 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051720" y="4966359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prstClr val="white"/>
                  </a:solidFill>
                </a:rPr>
                <a:t>We take care of everyone and everything. 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788024" y="4966359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prstClr val="white"/>
                  </a:solidFill>
                </a:rPr>
                <a:t>We always work hard and never waste time. </a:t>
              </a: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946304" y="3212976"/>
              <a:ext cx="2351314" cy="1469571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prstClr val="white"/>
                  </a:solidFill>
                </a:rPr>
                <a:t>We walk at all times when moving around the school. </a:t>
              </a: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5-Point Star 14"/>
            <p:cNvSpPr/>
            <p:nvPr/>
          </p:nvSpPr>
          <p:spPr>
            <a:xfrm>
              <a:off x="7630369" y="5087614"/>
              <a:ext cx="692332" cy="65791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6" name="5-Point Star 15"/>
            <p:cNvSpPr/>
            <p:nvPr/>
          </p:nvSpPr>
          <p:spPr>
            <a:xfrm>
              <a:off x="1989469" y="1912022"/>
              <a:ext cx="692332" cy="65791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7" name="5-Point Star 16"/>
            <p:cNvSpPr/>
            <p:nvPr/>
          </p:nvSpPr>
          <p:spPr>
            <a:xfrm>
              <a:off x="6351718" y="1914767"/>
              <a:ext cx="692332" cy="65791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  <p:sp>
          <p:nvSpPr>
            <p:cNvPr id="18" name="5-Point Star 17"/>
            <p:cNvSpPr/>
            <p:nvPr/>
          </p:nvSpPr>
          <p:spPr>
            <a:xfrm>
              <a:off x="853120" y="5087614"/>
              <a:ext cx="692332" cy="65791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843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8062" y="1340768"/>
            <a:ext cx="8474241" cy="532859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All medical needs should be shared as soon as possible to ensure we can support your child effectively.  Any medication needs to be prescribed and be labelled. </a:t>
            </a:r>
            <a:r>
              <a:rPr lang="en-GB" sz="2400">
                <a:solidFill>
                  <a:schemeClr val="bg1"/>
                </a:solidFill>
                <a:latin typeface="Comic Sans MS"/>
              </a:rPr>
              <a:t>The office staff oversee medication in school so they may 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be in touch for more serious conditions or to clarify medication.</a:t>
            </a:r>
          </a:p>
          <a:p>
            <a:pPr algn="ctr"/>
            <a:endParaRPr lang="en-GB" sz="28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>
                <a:solidFill>
                  <a:schemeClr val="bg1"/>
                </a:solidFill>
                <a:latin typeface="Comic Sans MS"/>
              </a:rPr>
              <a:t>Absence simply needs to be reported to the office staff 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and any requests for absence need to be submitted in writing to Mrs Clarke.</a:t>
            </a:r>
            <a:endParaRPr lang="en-GB" sz="2000" dirty="0">
              <a:solidFill>
                <a:schemeClr val="bg1"/>
              </a:solidFill>
              <a:latin typeface="Comic Sans M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35696" y="188640"/>
            <a:ext cx="5472608" cy="9479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Medication and Absence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81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050006"/>
            <a:ext cx="8784976" cy="567404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For any minor, day-to-day issues, simply speak to any member of staff on the yard at drop-off or email the school office.</a:t>
            </a:r>
          </a:p>
          <a:p>
            <a:pPr algn="ctr"/>
            <a:endParaRPr lang="en-GB" sz="1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For any issues that may require more than a brief chat, please contact one of us via the school office and we will get in touch with you as soon as we can aby email at:  </a:t>
            </a:r>
            <a:r>
              <a:rPr lang="en-GB" sz="2400" dirty="0">
                <a:solidFill>
                  <a:schemeClr val="bg1"/>
                </a:solidFill>
                <a:latin typeface="Comic Sans MS"/>
                <a:hlinkClick r:id="rId2"/>
              </a:rPr>
              <a:t>office@rowlandsgillprimary.og.uk</a:t>
            </a:r>
            <a:r>
              <a:rPr lang="en-GB" sz="2400" dirty="0">
                <a:solidFill>
                  <a:schemeClr val="bg1"/>
                </a:solidFill>
                <a:latin typeface="Comic Sans MS"/>
              </a:rPr>
              <a:t>  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Tel: 01207 549359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Or use the class e-mail: </a:t>
            </a:r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  <a:hlinkClick r:id="rId3"/>
              </a:rPr>
              <a:t>jay@rowlandsgillprimary.org.uk</a:t>
            </a:r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1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If you need to discuss a more personal issue, anything related to safeguarding or if it is a whole school matter, appointments can be made to see Mrs Clarke or Mr Prince simply by catching them on the yard or contacting the school office.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033718" y="199577"/>
            <a:ext cx="5076564" cy="72918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Who to see for what!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08091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01138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895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1340768"/>
            <a:ext cx="8784976" cy="5328592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We’d love to share your child’s successes outside of school, so do share them with us (send an email and maybe a picture) so we can then share it in class!</a:t>
            </a:r>
          </a:p>
          <a:p>
            <a:pPr marL="342900" indent="-342900" algn="ctr">
              <a:buFontTx/>
              <a:buChar char="-"/>
            </a:pP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Please ensure that clothes and personal belongings are named!</a:t>
            </a:r>
          </a:p>
          <a:p>
            <a:pPr marL="342900" indent="-342900" algn="ctr">
              <a:buFontTx/>
              <a:buChar char="-"/>
            </a:pP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All payments for any school related events or services are to be made using Arbor.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endParaRPr lang="en-GB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omic Sans MS"/>
              </a:rPr>
              <a:t>The school website is the key place for information both about school and also relating to our class. All letters are sent out by Arbor.</a:t>
            </a:r>
            <a:endParaRPr lang="en-GB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33718" y="188640"/>
            <a:ext cx="5076564" cy="94793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omic Sans MS" panose="030F0702030302020204" pitchFamily="66" charset="0"/>
              </a:rPr>
              <a:t>Useful things to share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315594" y="195593"/>
            <a:ext cx="792088" cy="857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8" r="26638"/>
          <a:stretch/>
        </p:blipFill>
        <p:spPr>
          <a:xfrm>
            <a:off x="8036319" y="188640"/>
            <a:ext cx="792088" cy="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886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6BF5F9066A8A4D8A464B72355865D3" ma:contentTypeVersion="18" ma:contentTypeDescription="Create a new document." ma:contentTypeScope="" ma:versionID="15e4fbaa38ec0230305f35460c6fc5eb">
  <xsd:schema xmlns:xsd="http://www.w3.org/2001/XMLSchema" xmlns:xs="http://www.w3.org/2001/XMLSchema" xmlns:p="http://schemas.microsoft.com/office/2006/metadata/properties" xmlns:ns2="e69a8a1d-e841-4b51-825c-bcd637bbb674" xmlns:ns3="b175106e-9aa1-47a9-86fb-06bf48a7e2db" targetNamespace="http://schemas.microsoft.com/office/2006/metadata/properties" ma:root="true" ma:fieldsID="25e406a842cb6449f6742c8178ee0e6c" ns2:_="" ns3:_="">
    <xsd:import namespace="e69a8a1d-e841-4b51-825c-bcd637bbb674"/>
    <xsd:import namespace="b175106e-9aa1-47a9-86fb-06bf48a7e2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_Flow_SignoffStatu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9a8a1d-e841-4b51-825c-bcd637bbb6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5f8c980-c12f-4d6a-8bec-0cc69dc68869}" ma:internalName="TaxCatchAll" ma:showField="CatchAllData" ma:web="e69a8a1d-e841-4b51-825c-bcd637bbb6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75106e-9aa1-47a9-86fb-06bf48a7e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bd2ccc6-3599-47e5-8e45-2cd8e07c1b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9a8a1d-e841-4b51-825c-bcd637bbb674" xsi:nil="true"/>
    <lcf76f155ced4ddcb4097134ff3c332f xmlns="b175106e-9aa1-47a9-86fb-06bf48a7e2db">
      <Terms xmlns="http://schemas.microsoft.com/office/infopath/2007/PartnerControls"/>
    </lcf76f155ced4ddcb4097134ff3c332f>
    <_Flow_SignoffStatus xmlns="b175106e-9aa1-47a9-86fb-06bf48a7e2d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0CBD39-DE4D-4E38-BCC7-40EE7182AE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9a8a1d-e841-4b51-825c-bcd637bbb674"/>
    <ds:schemaRef ds:uri="b175106e-9aa1-47a9-86fb-06bf48a7e2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2FC5D1-A760-4C94-8830-4A61650608DF}">
  <ds:schemaRefs>
    <ds:schemaRef ds:uri="http://schemas.microsoft.com/office/infopath/2007/PartnerControls"/>
    <ds:schemaRef ds:uri="e69a8a1d-e841-4b51-825c-bcd637bbb674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175106e-9aa1-47a9-86fb-06bf48a7e2d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D98C926-2121-4958-8BD0-4BBF03E267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724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Wendy Rowell</cp:lastModifiedBy>
  <cp:revision>297</cp:revision>
  <dcterms:created xsi:type="dcterms:W3CDTF">2015-09-12T18:23:33Z</dcterms:created>
  <dcterms:modified xsi:type="dcterms:W3CDTF">2025-09-05T08:54:37Z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0x010100576BF5F9066A8A4D8A464B72355865D3</vt:lpwstr>
  </property>
</Properties>
</file>