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7" r:id="rId7"/>
    <p:sldId id="268" r:id="rId8"/>
    <p:sldId id="275" r:id="rId9"/>
    <p:sldId id="274" r:id="rId10"/>
    <p:sldId id="269" r:id="rId11"/>
    <p:sldId id="270" r:id="rId12"/>
    <p:sldId id="271"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80372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53614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129409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12BF32-D8C0-4316-8735-91088F19F099}"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4288854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12BF32-D8C0-4316-8735-91088F19F099}"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95549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12BF32-D8C0-4316-8735-91088F19F099}"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207020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12BF32-D8C0-4316-8735-91088F19F099}" type="datetimeFigureOut">
              <a:rPr lang="en-GB" smtClean="0"/>
              <a:t>05/09/2025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004913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12BF32-D8C0-4316-8735-91088F19F099}" type="datetimeFigureOut">
              <a:rPr lang="en-GB" smtClean="0"/>
              <a:t>05/09/2025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56247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2BF32-D8C0-4316-8735-91088F19F099}" type="datetimeFigureOut">
              <a:rPr lang="en-GB" smtClean="0"/>
              <a:t>05/09/2025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374090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12BF32-D8C0-4316-8735-91088F19F099}"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146005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12BF32-D8C0-4316-8735-91088F19F099}"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E4260-D869-4654-AE40-5A2654DF0F0E}" type="slidenum">
              <a:rPr lang="en-GB" smtClean="0"/>
              <a:t>‹#›</a:t>
            </a:fld>
            <a:endParaRPr lang="en-GB"/>
          </a:p>
        </p:txBody>
      </p:sp>
    </p:spTree>
    <p:extLst>
      <p:ext uri="{BB962C8B-B14F-4D97-AF65-F5344CB8AC3E}">
        <p14:creationId xmlns:p14="http://schemas.microsoft.com/office/powerpoint/2010/main" val="150463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36000">
              <a:srgbClr val="21D6E0"/>
            </a:gs>
            <a:gs pos="62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2BF32-D8C0-4316-8735-91088F19F099}" type="datetimeFigureOut">
              <a:rPr lang="en-GB" smtClean="0"/>
              <a:t>05/09/2025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DE4260-D869-4654-AE40-5A2654DF0F0E}" type="slidenum">
              <a:rPr lang="en-GB" smtClean="0"/>
              <a:t>‹#›</a:t>
            </a:fld>
            <a:endParaRPr lang="en-GB"/>
          </a:p>
        </p:txBody>
      </p:sp>
    </p:spTree>
    <p:extLst>
      <p:ext uri="{BB962C8B-B14F-4D97-AF65-F5344CB8AC3E}">
        <p14:creationId xmlns:p14="http://schemas.microsoft.com/office/powerpoint/2010/main" val="2288955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63588" y="476672"/>
            <a:ext cx="7416824" cy="244827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3200" dirty="0">
                <a:solidFill>
                  <a:schemeClr val="bg1"/>
                </a:solidFill>
                <a:latin typeface="Comic Sans MS" panose="030F0702030302020204" pitchFamily="66" charset="0"/>
              </a:rPr>
              <a:t>Welcome to</a:t>
            </a:r>
          </a:p>
          <a:p>
            <a:pPr algn="ctr"/>
            <a:r>
              <a:rPr lang="en-GB" sz="6000" dirty="0">
                <a:solidFill>
                  <a:schemeClr val="bg1"/>
                </a:solidFill>
                <a:latin typeface="Comic Sans MS"/>
              </a:rPr>
              <a:t>Class 5</a:t>
            </a:r>
            <a:endParaRPr lang="en-GB" sz="6000" dirty="0">
              <a:solidFill>
                <a:schemeClr val="bg1"/>
              </a:solidFill>
              <a:latin typeface="Comic Sans MS" panose="030F0702030302020204" pitchFamily="66" charset="0"/>
            </a:endParaRPr>
          </a:p>
        </p:txBody>
      </p:sp>
      <p:sp>
        <p:nvSpPr>
          <p:cNvPr id="5" name="Rounded Rectangle 4"/>
          <p:cNvSpPr/>
          <p:nvPr/>
        </p:nvSpPr>
        <p:spPr>
          <a:xfrm>
            <a:off x="1691680" y="5229200"/>
            <a:ext cx="5760640" cy="12241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Mr Prince</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8143" r="18143"/>
          <a:stretch/>
        </p:blipFill>
        <p:spPr>
          <a:xfrm>
            <a:off x="3491880" y="3226882"/>
            <a:ext cx="2160240" cy="1714286"/>
          </a:xfrm>
          <a:prstGeom prst="rect">
            <a:avLst/>
          </a:prstGeom>
        </p:spPr>
      </p:pic>
    </p:spTree>
    <p:extLst>
      <p:ext uri="{BB962C8B-B14F-4D97-AF65-F5344CB8AC3E}">
        <p14:creationId xmlns:p14="http://schemas.microsoft.com/office/powerpoint/2010/main" val="196405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65570" y="332656"/>
            <a:ext cx="8474241" cy="598849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endParaRPr lang="en-GB" sz="4400" dirty="0">
              <a:solidFill>
                <a:schemeClr val="bg1"/>
              </a:solidFill>
              <a:latin typeface="Comic Sans MS" panose="030F0702030302020204" pitchFamily="66" charset="0"/>
            </a:endParaRPr>
          </a:p>
          <a:p>
            <a:pPr algn="ctr"/>
            <a:r>
              <a:rPr lang="en-GB" sz="3200" dirty="0">
                <a:solidFill>
                  <a:schemeClr val="bg1"/>
                </a:solidFill>
                <a:latin typeface="Comic Sans MS" panose="030F0702030302020204" pitchFamily="66" charset="0"/>
              </a:rPr>
              <a:t>You can find out more about our school life on our website:</a:t>
            </a:r>
          </a:p>
          <a:p>
            <a:pPr algn="ctr"/>
            <a:endParaRPr lang="en-GB" sz="4000" dirty="0">
              <a:solidFill>
                <a:schemeClr val="bg1"/>
              </a:solidFill>
              <a:latin typeface="Comic Sans MS" panose="030F0702030302020204" pitchFamily="66" charset="0"/>
            </a:endParaRPr>
          </a:p>
          <a:p>
            <a:pPr algn="ctr"/>
            <a:r>
              <a:rPr lang="en-GB" sz="4400" u="sng" dirty="0">
                <a:solidFill>
                  <a:schemeClr val="bg1"/>
                </a:solidFill>
                <a:latin typeface="Comic Sans MS" panose="030F0702030302020204" pitchFamily="66" charset="0"/>
              </a:rPr>
              <a:t>www.rowlandsgillprimary.org</a:t>
            </a:r>
          </a:p>
          <a:p>
            <a:pPr algn="ctr"/>
            <a:endParaRPr lang="en-GB" sz="6000" u="sng" dirty="0">
              <a:solidFill>
                <a:schemeClr val="bg1"/>
              </a:solidFill>
              <a:latin typeface="Comic Sans MS" panose="030F0702030302020204" pitchFamily="66" charset="0"/>
            </a:endParaRPr>
          </a:p>
          <a:p>
            <a:pPr algn="ctr"/>
            <a:endParaRPr lang="en-GB" sz="4000" u="sng" dirty="0">
              <a:solidFill>
                <a:schemeClr val="bg1"/>
              </a:solidFill>
              <a:latin typeface="Comic Sans MS" panose="030F0702030302020204" pitchFamily="66" charset="0"/>
            </a:endParaRPr>
          </a:p>
          <a:p>
            <a:pPr algn="ctr"/>
            <a:endParaRPr lang="en-GB" sz="40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a:p>
            <a:pPr algn="ctr"/>
            <a:endParaRPr lang="en-GB" sz="2800" dirty="0">
              <a:solidFill>
                <a:schemeClr val="bg1"/>
              </a:solidFill>
              <a:latin typeface="Comic Sans MS" panose="030F0702030302020204" pitchFamily="66"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1238" r="21418"/>
          <a:stretch/>
        </p:blipFill>
        <p:spPr>
          <a:xfrm>
            <a:off x="3599892" y="4005064"/>
            <a:ext cx="1944216" cy="1714286"/>
          </a:xfrm>
          <a:prstGeom prst="rect">
            <a:avLst/>
          </a:prstGeom>
        </p:spPr>
      </p:pic>
    </p:spTree>
    <p:extLst>
      <p:ext uri="{BB962C8B-B14F-4D97-AF65-F5344CB8AC3E}">
        <p14:creationId xmlns:p14="http://schemas.microsoft.com/office/powerpoint/2010/main" val="919965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8062" y="1340768"/>
            <a:ext cx="8474241"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u="sng" dirty="0">
                <a:solidFill>
                  <a:schemeClr val="bg1"/>
                </a:solidFill>
                <a:latin typeface="Comic Sans MS"/>
              </a:rPr>
              <a:t>Class 5 are taught by</a:t>
            </a:r>
          </a:p>
          <a:p>
            <a:pPr algn="ctr"/>
            <a:endParaRPr lang="en-GB" sz="1600" dirty="0">
              <a:solidFill>
                <a:schemeClr val="bg1"/>
              </a:solidFill>
              <a:latin typeface="Comic Sans MS" panose="030F0702030302020204" pitchFamily="66" charset="0"/>
            </a:endParaRPr>
          </a:p>
          <a:p>
            <a:pPr algn="ctr"/>
            <a:r>
              <a:rPr lang="en-GB" sz="2400" dirty="0">
                <a:solidFill>
                  <a:schemeClr val="bg1"/>
                </a:solidFill>
                <a:latin typeface="Comic Sans MS"/>
              </a:rPr>
              <a:t>Mr Prince - every morning as well as Wednesday and Friday afternoons</a:t>
            </a:r>
          </a:p>
          <a:p>
            <a:pPr algn="ctr"/>
            <a:r>
              <a:rPr lang="en-GB" sz="2400" dirty="0">
                <a:solidFill>
                  <a:schemeClr val="bg1"/>
                </a:solidFill>
                <a:latin typeface="Comic Sans MS" panose="030F0702030302020204" pitchFamily="66" charset="0"/>
              </a:rPr>
              <a:t>Mrs </a:t>
            </a:r>
            <a:r>
              <a:rPr lang="en-GB" sz="2400" dirty="0" err="1">
                <a:solidFill>
                  <a:schemeClr val="bg1"/>
                </a:solidFill>
                <a:latin typeface="Comic Sans MS"/>
              </a:rPr>
              <a:t>Poad</a:t>
            </a:r>
            <a:r>
              <a:rPr lang="en-GB" sz="2400" dirty="0">
                <a:solidFill>
                  <a:schemeClr val="bg1"/>
                </a:solidFill>
                <a:latin typeface="Comic Sans MS" panose="030F0702030302020204" pitchFamily="66" charset="0"/>
              </a:rPr>
              <a:t> – Monday and Thursday afternoons</a:t>
            </a:r>
          </a:p>
          <a:p>
            <a:pPr algn="ctr"/>
            <a:r>
              <a:rPr lang="en-GB" sz="2400" dirty="0">
                <a:solidFill>
                  <a:schemeClr val="bg1"/>
                </a:solidFill>
                <a:latin typeface="Comic Sans MS"/>
              </a:rPr>
              <a:t>Mrs </a:t>
            </a:r>
            <a:r>
              <a:rPr lang="en-GB" sz="2400" dirty="0">
                <a:solidFill>
                  <a:schemeClr val="bg1"/>
                </a:solidFill>
                <a:latin typeface="Comic Sans MS" panose="030F0702030302020204" pitchFamily="66" charset="0"/>
              </a:rPr>
              <a:t>Cunliffe</a:t>
            </a:r>
            <a:r>
              <a:rPr lang="en-GB" sz="2400" dirty="0">
                <a:solidFill>
                  <a:schemeClr val="bg1"/>
                </a:solidFill>
                <a:latin typeface="Comic Sans MS"/>
              </a:rPr>
              <a:t> – Tuesday afternoons</a:t>
            </a:r>
            <a:endParaRPr lang="en-GB" sz="2400" dirty="0">
              <a:solidFill>
                <a:schemeClr val="bg1"/>
              </a:solidFill>
              <a:latin typeface="Comic Sans MS" panose="030F0702030302020204" pitchFamily="66" charset="0"/>
            </a:endParaRPr>
          </a:p>
          <a:p>
            <a:pPr algn="ctr"/>
            <a:endParaRPr lang="en-GB" sz="2400" dirty="0">
              <a:solidFill>
                <a:schemeClr val="bg1"/>
              </a:solidFill>
              <a:latin typeface="Comic Sans MS" panose="030F0702030302020204" pitchFamily="66" charset="0"/>
            </a:endParaRPr>
          </a:p>
          <a:p>
            <a:pPr algn="ctr"/>
            <a:r>
              <a:rPr lang="en-GB" sz="2400" u="sng" dirty="0">
                <a:solidFill>
                  <a:schemeClr val="bg1"/>
                </a:solidFill>
                <a:latin typeface="Comic Sans MS" panose="030F0702030302020204" pitchFamily="66" charset="0"/>
              </a:rPr>
              <a:t>Intervention and support</a:t>
            </a:r>
          </a:p>
          <a:p>
            <a:pPr algn="ctr"/>
            <a:endParaRPr lang="en-GB" sz="1400" dirty="0">
              <a:solidFill>
                <a:schemeClr val="bg1"/>
              </a:solidFill>
              <a:latin typeface="Comic Sans MS" panose="030F0702030302020204" pitchFamily="66" charset="0"/>
            </a:endParaRPr>
          </a:p>
          <a:p>
            <a:pPr algn="ctr"/>
            <a:r>
              <a:rPr lang="en-GB" sz="2400" dirty="0">
                <a:solidFill>
                  <a:schemeClr val="bg1"/>
                </a:solidFill>
                <a:latin typeface="Comic Sans MS"/>
              </a:rPr>
              <a:t>Mrs </a:t>
            </a:r>
            <a:r>
              <a:rPr lang="en-GB" sz="2400" dirty="0" err="1">
                <a:solidFill>
                  <a:schemeClr val="bg1"/>
                </a:solidFill>
                <a:latin typeface="Comic Sans MS"/>
              </a:rPr>
              <a:t>Poad</a:t>
            </a:r>
            <a:r>
              <a:rPr lang="en-GB" sz="2400" dirty="0">
                <a:solidFill>
                  <a:schemeClr val="bg1"/>
                </a:solidFill>
                <a:latin typeface="Comic Sans MS"/>
              </a:rPr>
              <a:t> will be supporting in class for part of each morning (Monday to Friday)</a:t>
            </a:r>
          </a:p>
          <a:p>
            <a:pPr algn="ctr"/>
            <a:r>
              <a:rPr lang="en-GB" sz="2400" dirty="0">
                <a:solidFill>
                  <a:schemeClr val="bg1"/>
                </a:solidFill>
                <a:latin typeface="Comic Sans MS"/>
              </a:rPr>
              <a:t>Mr Prince will deliver small group interventions during assembly time. </a:t>
            </a:r>
            <a:endParaRPr lang="en-GB" sz="2400" dirty="0">
              <a:solidFill>
                <a:schemeClr val="bg1"/>
              </a:solidFill>
              <a:latin typeface="Comic Sans MS" panose="030F0702030302020204" pitchFamily="66" charset="0"/>
            </a:endParaRPr>
          </a:p>
        </p:txBody>
      </p:sp>
      <p:sp>
        <p:nvSpPr>
          <p:cNvPr id="5" name="Rounded Rectangle 4"/>
          <p:cNvSpPr/>
          <p:nvPr/>
        </p:nvSpPr>
        <p:spPr>
          <a:xfrm>
            <a:off x="2033718" y="188640"/>
            <a:ext cx="5076564"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Staffing</a:t>
            </a:r>
            <a:endParaRPr lang="en-GB" sz="4400" dirty="0">
              <a:solidFill>
                <a:schemeClr val="bg1"/>
              </a:solidFill>
              <a:latin typeface="Comic Sans MS" panose="030F0702030302020204" pitchFamily="66"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124506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0245" y="1122012"/>
            <a:ext cx="8802372" cy="5536410"/>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latin typeface="Comic Sans MS"/>
              </a:rPr>
              <a:t>English and Maths, including discrete Reading and SPAG sessions, are taught daily and usually in the mornings.</a:t>
            </a:r>
          </a:p>
          <a:p>
            <a:pPr lvl="0" algn="ctr"/>
            <a:r>
              <a:rPr lang="en-GB" sz="2400" dirty="0">
                <a:solidFill>
                  <a:prstClr val="white"/>
                </a:solidFill>
                <a:latin typeface="Comic Sans MS" panose="030F0702030302020204" pitchFamily="66" charset="0"/>
              </a:rPr>
              <a:t>All other subjects are taught in the afternoon.</a:t>
            </a:r>
          </a:p>
          <a:p>
            <a:pPr lvl="0" algn="ctr"/>
            <a:endParaRPr lang="en-GB" sz="2400" dirty="0">
              <a:solidFill>
                <a:prstClr val="white"/>
              </a:solidFill>
              <a:latin typeface="Comic Sans MS" panose="030F0702030302020204" pitchFamily="66" charset="0"/>
            </a:endParaRPr>
          </a:p>
          <a:p>
            <a:pPr algn="ctr"/>
            <a:r>
              <a:rPr lang="en-GB" sz="2400" dirty="0">
                <a:latin typeface="Comic Sans MS"/>
              </a:rPr>
              <a:t>PE is on a </a:t>
            </a:r>
            <a:r>
              <a:rPr lang="en-GB" sz="2400" b="1" dirty="0">
                <a:latin typeface="Comic Sans MS"/>
              </a:rPr>
              <a:t>Tuesday</a:t>
            </a:r>
            <a:r>
              <a:rPr lang="en-GB" sz="2400" dirty="0">
                <a:latin typeface="Comic Sans MS"/>
              </a:rPr>
              <a:t> and </a:t>
            </a:r>
            <a:r>
              <a:rPr lang="en-GB" sz="2400" b="1" dirty="0">
                <a:latin typeface="Comic Sans MS"/>
              </a:rPr>
              <a:t>Thursday</a:t>
            </a:r>
            <a:r>
              <a:rPr lang="en-GB" sz="2400" dirty="0">
                <a:latin typeface="Comic Sans MS"/>
              </a:rPr>
              <a:t> and children should come to school in their PE kit on those days.</a:t>
            </a:r>
          </a:p>
          <a:p>
            <a:pPr lvl="0" algn="ctr"/>
            <a:endParaRPr lang="en-GB" sz="2400" dirty="0">
              <a:solidFill>
                <a:prstClr val="white"/>
              </a:solidFill>
              <a:latin typeface="Comic Sans MS" panose="030F0702030302020204" pitchFamily="66" charset="0"/>
            </a:endParaRPr>
          </a:p>
          <a:p>
            <a:pPr algn="ctr"/>
            <a:r>
              <a:rPr lang="en-GB" sz="2400" dirty="0">
                <a:latin typeface="Comic Sans MS"/>
              </a:rPr>
              <a:t>Homework tasks and spellings will be sent home on a Friday. Children to complete in their homework in their homework books. Spellings will be tested on a Friday. </a:t>
            </a:r>
          </a:p>
          <a:p>
            <a:pPr algn="ctr"/>
            <a:endParaRPr lang="en-GB" sz="2400" dirty="0">
              <a:solidFill>
                <a:prstClr val="white"/>
              </a:solidFill>
              <a:latin typeface="Comic Sans MS" panose="030F0702030302020204" pitchFamily="66" charset="0"/>
            </a:endParaRPr>
          </a:p>
          <a:p>
            <a:pPr algn="ctr"/>
            <a:r>
              <a:rPr lang="en-GB" sz="2400" dirty="0">
                <a:latin typeface="Comic Sans MS"/>
              </a:rPr>
              <a:t>Home-readers will be sent home as normal.</a:t>
            </a:r>
          </a:p>
        </p:txBody>
      </p:sp>
      <p:sp>
        <p:nvSpPr>
          <p:cNvPr id="5" name="Rounded Rectangle 4"/>
          <p:cNvSpPr/>
          <p:nvPr/>
        </p:nvSpPr>
        <p:spPr>
          <a:xfrm>
            <a:off x="2033718" y="199577"/>
            <a:ext cx="5076564" cy="772933"/>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Routines</a:t>
            </a:r>
            <a:endParaRPr lang="en-GB" sz="4400" dirty="0">
              <a:solidFill>
                <a:schemeClr val="bg1"/>
              </a:solidFill>
              <a:latin typeface="Comic Sans MS" panose="030F0702030302020204" pitchFamily="66"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423771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0244" y="934246"/>
            <a:ext cx="8791436" cy="5798915"/>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200" dirty="0">
                <a:solidFill>
                  <a:schemeClr val="bg1"/>
                </a:solidFill>
                <a:latin typeface="Comic Sans MS"/>
              </a:rPr>
              <a:t>This half term in our English lessons, we will use a Michael Morpurgo text called The Giant’s Necklace. We will use Narnia (The Lion, The Witch and The Wardrobe) as our guided reading text.</a:t>
            </a:r>
          </a:p>
          <a:p>
            <a:pPr algn="ctr"/>
            <a:endParaRPr lang="en-GB" sz="2200" dirty="0">
              <a:solidFill>
                <a:schemeClr val="bg1"/>
              </a:solidFill>
              <a:latin typeface="Comic Sans MS" panose="030F0702030302020204" pitchFamily="66" charset="0"/>
            </a:endParaRPr>
          </a:p>
          <a:p>
            <a:pPr algn="ctr"/>
            <a:r>
              <a:rPr lang="en-GB" sz="2200" dirty="0">
                <a:solidFill>
                  <a:schemeClr val="bg1"/>
                </a:solidFill>
                <a:latin typeface="Comic Sans MS"/>
              </a:rPr>
              <a:t>In Maths this term, we will be building confidence with place value, fractions, decimals and percentages, using formal methods for addition, subtraction, multiplication and division, converting units of measure, understanding properties of shapes and using data to create and interpret graphs and charts. </a:t>
            </a:r>
          </a:p>
          <a:p>
            <a:pPr algn="ctr"/>
            <a:endParaRPr lang="en-GB" sz="2200" dirty="0">
              <a:solidFill>
                <a:schemeClr val="bg1"/>
              </a:solidFill>
              <a:latin typeface="Comic Sans MS" panose="030F0702030302020204" pitchFamily="66" charset="0"/>
            </a:endParaRPr>
          </a:p>
          <a:p>
            <a:pPr algn="ctr"/>
            <a:r>
              <a:rPr lang="en-GB" sz="2200" dirty="0">
                <a:solidFill>
                  <a:schemeClr val="bg1"/>
                </a:solidFill>
                <a:latin typeface="Comic Sans MS"/>
              </a:rPr>
              <a:t>Wider curriculum topics are: Science, PE, Geography, PSHE, RE, Music, Art and Design, Computing and French.</a:t>
            </a:r>
          </a:p>
        </p:txBody>
      </p:sp>
      <p:sp>
        <p:nvSpPr>
          <p:cNvPr id="5" name="Rounded Rectangle 4"/>
          <p:cNvSpPr/>
          <p:nvPr/>
        </p:nvSpPr>
        <p:spPr>
          <a:xfrm>
            <a:off x="2033718" y="116632"/>
            <a:ext cx="5076564" cy="70730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latin typeface="Comic Sans MS" panose="030F0702030302020204" pitchFamily="66" charset="0"/>
              </a:rPr>
              <a:t>Our Topics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42464"/>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35511"/>
            <a:ext cx="792088" cy="857143"/>
          </a:xfrm>
          <a:prstGeom prst="rect">
            <a:avLst/>
          </a:prstGeom>
        </p:spPr>
      </p:pic>
    </p:spTree>
    <p:extLst>
      <p:ext uri="{BB962C8B-B14F-4D97-AF65-F5344CB8AC3E}">
        <p14:creationId xmlns:p14="http://schemas.microsoft.com/office/powerpoint/2010/main" val="186658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067944" y="1340768"/>
            <a:ext cx="4188295"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Continuing from last year, all classes will be using our sliding scale to promote positive behaviour and give all children the chance to rectify poor choices.</a:t>
            </a:r>
          </a:p>
          <a:p>
            <a:pPr algn="ct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a:rPr>
              <a:t>This will work alongside our School Rules…</a:t>
            </a:r>
          </a:p>
        </p:txBody>
      </p:sp>
      <p:sp>
        <p:nvSpPr>
          <p:cNvPr id="5" name="Rounded Rectangle 4"/>
          <p:cNvSpPr/>
          <p:nvPr/>
        </p:nvSpPr>
        <p:spPr>
          <a:xfrm>
            <a:off x="1547664" y="188640"/>
            <a:ext cx="6048672"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3200" dirty="0">
                <a:solidFill>
                  <a:schemeClr val="bg1"/>
                </a:solidFill>
                <a:latin typeface="Comic Sans MS"/>
              </a:rPr>
              <a:t>Focussing on great behaviour…</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
        <p:nvSpPr>
          <p:cNvPr id="11" name="Rectangle 10"/>
          <p:cNvSpPr/>
          <p:nvPr/>
        </p:nvSpPr>
        <p:spPr>
          <a:xfrm>
            <a:off x="4450813"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18862" r="24552"/>
          <a:stretch/>
        </p:blipFill>
        <p:spPr>
          <a:xfrm>
            <a:off x="1107682" y="1527634"/>
            <a:ext cx="2102827" cy="4954860"/>
          </a:xfrm>
          <a:prstGeom prst="rect">
            <a:avLst/>
          </a:prstGeom>
        </p:spPr>
      </p:pic>
    </p:spTree>
    <p:extLst>
      <p:ext uri="{BB962C8B-B14F-4D97-AF65-F5344CB8AC3E}">
        <p14:creationId xmlns:p14="http://schemas.microsoft.com/office/powerpoint/2010/main" val="3470084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E704BAA-B8EE-43C3-9B1B-2CADADCF2589}"/>
              </a:ext>
            </a:extLst>
          </p:cNvPr>
          <p:cNvGrpSpPr/>
          <p:nvPr/>
        </p:nvGrpSpPr>
        <p:grpSpPr>
          <a:xfrm>
            <a:off x="315594" y="188640"/>
            <a:ext cx="8512813" cy="6247290"/>
            <a:chOff x="315594" y="188640"/>
            <a:chExt cx="8512813" cy="6247290"/>
          </a:xfrm>
        </p:grpSpPr>
        <p:sp>
          <p:nvSpPr>
            <p:cNvPr id="5" name="Rounded Rectangle 4"/>
            <p:cNvSpPr/>
            <p:nvPr/>
          </p:nvSpPr>
          <p:spPr>
            <a:xfrm>
              <a:off x="1547664" y="188640"/>
              <a:ext cx="6048672"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Our Golden Rules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
          <p:nvSpPr>
            <p:cNvPr id="11" name="Rectangle 10"/>
            <p:cNvSpPr/>
            <p:nvPr/>
          </p:nvSpPr>
          <p:spPr>
            <a:xfrm>
              <a:off x="4450813"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sp>
          <p:nvSpPr>
            <p:cNvPr id="8" name="Rounded Rectangle 7"/>
            <p:cNvSpPr/>
            <p:nvPr/>
          </p:nvSpPr>
          <p:spPr>
            <a:xfrm>
              <a:off x="3347864" y="1455373"/>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keep our hands, feet, objects and personal comments to ourselves. </a:t>
              </a:r>
              <a:endParaRPr lang="en-GB" dirty="0">
                <a:solidFill>
                  <a:prstClr val="white"/>
                </a:solidFill>
              </a:endParaRPr>
            </a:p>
          </p:txBody>
        </p:sp>
        <p:sp>
          <p:nvSpPr>
            <p:cNvPr id="9" name="Rounded Rectangle 8"/>
            <p:cNvSpPr/>
            <p:nvPr/>
          </p:nvSpPr>
          <p:spPr>
            <a:xfrm>
              <a:off x="3386944" y="3212976"/>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always listen to adults and follow instructions on the first time of asking. </a:t>
              </a:r>
              <a:endParaRPr lang="en-GB" dirty="0">
                <a:solidFill>
                  <a:prstClr val="white"/>
                </a:solidFill>
              </a:endParaRPr>
            </a:p>
          </p:txBody>
        </p:sp>
        <p:sp>
          <p:nvSpPr>
            <p:cNvPr id="10" name="Rounded Rectangle 9"/>
            <p:cNvSpPr/>
            <p:nvPr/>
          </p:nvSpPr>
          <p:spPr>
            <a:xfrm>
              <a:off x="827584" y="3212976"/>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are polite: we show good manners. </a:t>
              </a:r>
              <a:endParaRPr lang="en-GB" dirty="0">
                <a:solidFill>
                  <a:prstClr val="white"/>
                </a:solidFill>
              </a:endParaRPr>
            </a:p>
          </p:txBody>
        </p:sp>
        <p:sp>
          <p:nvSpPr>
            <p:cNvPr id="12" name="Rounded Rectangle 11"/>
            <p:cNvSpPr/>
            <p:nvPr/>
          </p:nvSpPr>
          <p:spPr>
            <a:xfrm>
              <a:off x="2051720" y="4966359"/>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We take care of everyone and everything. </a:t>
              </a:r>
              <a:endParaRPr lang="en-GB" dirty="0">
                <a:solidFill>
                  <a:prstClr val="white"/>
                </a:solidFill>
              </a:endParaRPr>
            </a:p>
          </p:txBody>
        </p:sp>
        <p:sp>
          <p:nvSpPr>
            <p:cNvPr id="13" name="Rounded Rectangle 12"/>
            <p:cNvSpPr/>
            <p:nvPr/>
          </p:nvSpPr>
          <p:spPr>
            <a:xfrm>
              <a:off x="4788024" y="4966359"/>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prstClr val="white"/>
                  </a:solidFill>
                </a:rPr>
                <a:t>We always work hard and never waste time. </a:t>
              </a:r>
              <a:endParaRPr lang="en-GB">
                <a:solidFill>
                  <a:prstClr val="white"/>
                </a:solidFill>
              </a:endParaRPr>
            </a:p>
          </p:txBody>
        </p:sp>
        <p:sp>
          <p:nvSpPr>
            <p:cNvPr id="14" name="Rounded Rectangle 13"/>
            <p:cNvSpPr/>
            <p:nvPr/>
          </p:nvSpPr>
          <p:spPr>
            <a:xfrm>
              <a:off x="5946304" y="3212976"/>
              <a:ext cx="2351314" cy="146957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prstClr val="white"/>
                  </a:solidFill>
                </a:rPr>
                <a:t>We walk at all times when moving around the school. </a:t>
              </a:r>
              <a:endParaRPr lang="en-GB">
                <a:solidFill>
                  <a:prstClr val="white"/>
                </a:solidFill>
              </a:endParaRPr>
            </a:p>
          </p:txBody>
        </p:sp>
        <p:sp>
          <p:nvSpPr>
            <p:cNvPr id="15" name="5-Point Star 14"/>
            <p:cNvSpPr/>
            <p:nvPr/>
          </p:nvSpPr>
          <p:spPr>
            <a:xfrm>
              <a:off x="7630369" y="5087614"/>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6" name="5-Point Star 15"/>
            <p:cNvSpPr/>
            <p:nvPr/>
          </p:nvSpPr>
          <p:spPr>
            <a:xfrm>
              <a:off x="1989469" y="1912022"/>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7" name="5-Point Star 16"/>
            <p:cNvSpPr/>
            <p:nvPr/>
          </p:nvSpPr>
          <p:spPr>
            <a:xfrm>
              <a:off x="6351718" y="1914767"/>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8" name="5-Point Star 17"/>
            <p:cNvSpPr/>
            <p:nvPr/>
          </p:nvSpPr>
          <p:spPr>
            <a:xfrm>
              <a:off x="853120" y="5087614"/>
              <a:ext cx="692332" cy="65791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grpSp>
    </p:spTree>
    <p:extLst>
      <p:ext uri="{BB962C8B-B14F-4D97-AF65-F5344CB8AC3E}">
        <p14:creationId xmlns:p14="http://schemas.microsoft.com/office/powerpoint/2010/main" val="295843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8062" y="1340768"/>
            <a:ext cx="8474241"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All medical needs should be shared as soon as possible to ensure we can support your child effectively.  Any medication needs to be prescribed and be labelled. </a:t>
            </a:r>
            <a:r>
              <a:rPr lang="en-GB" sz="2400">
                <a:solidFill>
                  <a:schemeClr val="bg1"/>
                </a:solidFill>
                <a:latin typeface="Comic Sans MS"/>
              </a:rPr>
              <a:t>The office staff oversee medication in school so they may </a:t>
            </a:r>
            <a:r>
              <a:rPr lang="en-GB" sz="2400" dirty="0">
                <a:solidFill>
                  <a:schemeClr val="bg1"/>
                </a:solidFill>
                <a:latin typeface="Comic Sans MS"/>
              </a:rPr>
              <a:t>be in touch for more serious conditions or to clarify medication.</a:t>
            </a:r>
          </a:p>
          <a:p>
            <a:pPr algn="ctr"/>
            <a:endParaRPr lang="en-GB" sz="2800" dirty="0">
              <a:solidFill>
                <a:schemeClr val="bg1"/>
              </a:solidFill>
              <a:latin typeface="Comic Sans MS" panose="030F0702030302020204" pitchFamily="66" charset="0"/>
            </a:endParaRPr>
          </a:p>
          <a:p>
            <a:pPr algn="ctr"/>
            <a:r>
              <a:rPr lang="en-GB" sz="2400">
                <a:solidFill>
                  <a:schemeClr val="bg1"/>
                </a:solidFill>
                <a:latin typeface="Comic Sans MS"/>
              </a:rPr>
              <a:t>Absence simply needs to be reported to the office staff </a:t>
            </a:r>
            <a:r>
              <a:rPr lang="en-GB" sz="2400" dirty="0">
                <a:solidFill>
                  <a:schemeClr val="bg1"/>
                </a:solidFill>
                <a:latin typeface="Comic Sans MS"/>
              </a:rPr>
              <a:t>and any requests for absence need to be submitted in writing to Mrs Clarke.</a:t>
            </a:r>
            <a:endParaRPr lang="en-GB" sz="2000" dirty="0">
              <a:solidFill>
                <a:schemeClr val="bg1"/>
              </a:solidFill>
              <a:latin typeface="Comic Sans MS"/>
            </a:endParaRPr>
          </a:p>
        </p:txBody>
      </p:sp>
      <p:sp>
        <p:nvSpPr>
          <p:cNvPr id="5" name="Rounded Rectangle 4"/>
          <p:cNvSpPr/>
          <p:nvPr/>
        </p:nvSpPr>
        <p:spPr>
          <a:xfrm>
            <a:off x="1835696" y="188640"/>
            <a:ext cx="5472608"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bg1"/>
                </a:solidFill>
                <a:latin typeface="Comic Sans MS" panose="030F0702030302020204" pitchFamily="66" charset="0"/>
              </a:rPr>
              <a:t>Medication and Absence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262881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1050006"/>
            <a:ext cx="8784976" cy="567404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200" dirty="0">
                <a:solidFill>
                  <a:schemeClr val="bg1"/>
                </a:solidFill>
                <a:latin typeface="Comic Sans MS"/>
              </a:rPr>
              <a:t>For any minor, day-to-day issues, simply speak to any member of staff on the yard at drop-off or email the school office.</a:t>
            </a:r>
          </a:p>
          <a:p>
            <a:pPr algn="ctr"/>
            <a:endParaRPr lang="en-GB" sz="2200" dirty="0">
              <a:solidFill>
                <a:schemeClr val="bg1"/>
              </a:solidFill>
              <a:latin typeface="Comic Sans MS" panose="030F0702030302020204" pitchFamily="66" charset="0"/>
            </a:endParaRPr>
          </a:p>
          <a:p>
            <a:pPr algn="ctr"/>
            <a:r>
              <a:rPr lang="en-GB" sz="2200" dirty="0">
                <a:solidFill>
                  <a:schemeClr val="bg1"/>
                </a:solidFill>
                <a:latin typeface="Comic Sans MS"/>
              </a:rPr>
              <a:t>For any issues that may require more than a brief chat, please contact one of us via the school office and we will get in touch with you as soon as we can…</a:t>
            </a:r>
          </a:p>
          <a:p>
            <a:pPr algn="ctr"/>
            <a:endParaRPr lang="en-GB" sz="2200" dirty="0">
              <a:solidFill>
                <a:schemeClr val="bg1"/>
              </a:solidFill>
              <a:latin typeface="Comic Sans MS" panose="030F0702030302020204" pitchFamily="66" charset="0"/>
            </a:endParaRPr>
          </a:p>
          <a:p>
            <a:pPr algn="ctr"/>
            <a:r>
              <a:rPr lang="en-GB" sz="2200" dirty="0">
                <a:solidFill>
                  <a:schemeClr val="bg1"/>
                </a:solidFill>
                <a:latin typeface="Comic Sans MS"/>
              </a:rPr>
              <a:t>office@rowlandsgillprimary.org.uk </a:t>
            </a:r>
            <a:endParaRPr lang="en-GB" sz="2200" dirty="0">
              <a:solidFill>
                <a:schemeClr val="bg1"/>
              </a:solidFill>
              <a:latin typeface="Comic Sans MS" panose="030F0702030302020204" pitchFamily="66" charset="0"/>
            </a:endParaRPr>
          </a:p>
          <a:p>
            <a:pPr algn="ctr"/>
            <a:r>
              <a:rPr lang="en-GB" sz="2200" dirty="0">
                <a:solidFill>
                  <a:schemeClr val="bg1"/>
                </a:solidFill>
                <a:latin typeface="Comic Sans MS" panose="030F0702030302020204" pitchFamily="66" charset="0"/>
              </a:rPr>
              <a:t>01207 549359</a:t>
            </a:r>
          </a:p>
          <a:p>
            <a:pPr algn="ctr"/>
            <a:endParaRPr lang="en-GB" sz="2200" dirty="0">
              <a:solidFill>
                <a:schemeClr val="bg1"/>
              </a:solidFill>
              <a:latin typeface="Comic Sans MS" panose="030F0702030302020204" pitchFamily="66" charset="0"/>
            </a:endParaRPr>
          </a:p>
          <a:p>
            <a:pPr algn="ctr"/>
            <a:r>
              <a:rPr lang="en-GB" sz="2200" dirty="0">
                <a:solidFill>
                  <a:schemeClr val="bg1"/>
                </a:solidFill>
                <a:latin typeface="Comic Sans MS"/>
              </a:rPr>
              <a:t>If you need to discuss a more personal issue, anything related to safeguarding or if it is a whole school matter, appointments can be made to see Mrs Clarke or Mr Prince simply by catching them on the yard or contacting the school office.</a:t>
            </a:r>
          </a:p>
        </p:txBody>
      </p:sp>
      <p:sp>
        <p:nvSpPr>
          <p:cNvPr id="5" name="Rounded Rectangle 4"/>
          <p:cNvSpPr/>
          <p:nvPr/>
        </p:nvSpPr>
        <p:spPr>
          <a:xfrm>
            <a:off x="2033718" y="199577"/>
            <a:ext cx="5076564" cy="72918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Who to see for what!</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08091"/>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01138"/>
            <a:ext cx="792088" cy="857143"/>
          </a:xfrm>
          <a:prstGeom prst="rect">
            <a:avLst/>
          </a:prstGeom>
        </p:spPr>
      </p:pic>
    </p:spTree>
    <p:extLst>
      <p:ext uri="{BB962C8B-B14F-4D97-AF65-F5344CB8AC3E}">
        <p14:creationId xmlns:p14="http://schemas.microsoft.com/office/powerpoint/2010/main" val="329589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1340768"/>
            <a:ext cx="8784976" cy="5328592"/>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2400" dirty="0">
                <a:solidFill>
                  <a:schemeClr val="bg1"/>
                </a:solidFill>
                <a:latin typeface="Comic Sans MS"/>
              </a:rPr>
              <a:t>We’d love to share your child’s successes outside of school, so do share them with us (send an email and maybe a picture) so we can then share it in class! </a:t>
            </a: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panose="030F0702030302020204" pitchFamily="66" charset="0"/>
              </a:rPr>
              <a:t>Please ensure that clothes and personal belongings are named! </a:t>
            </a:r>
          </a:p>
          <a:p>
            <a:pPr algn="ctr"/>
            <a:r>
              <a:rPr lang="en-GB" sz="2400">
                <a:solidFill>
                  <a:schemeClr val="bg1"/>
                </a:solidFill>
                <a:latin typeface="Comic Sans MS" panose="030F0702030302020204" pitchFamily="66" charset="0"/>
              </a:rPr>
              <a:t>Class email address: </a:t>
            </a:r>
            <a:r>
              <a:rPr lang="en-GB" sz="2400">
                <a:solidFill>
                  <a:srgbClr val="FFFF00"/>
                </a:solidFill>
                <a:latin typeface="Comic Sans MS" panose="030F0702030302020204" pitchFamily="66" charset="0"/>
              </a:rPr>
              <a:t>duck</a:t>
            </a:r>
            <a:r>
              <a:rPr lang="en-GB" sz="2400" dirty="0">
                <a:solidFill>
                  <a:srgbClr val="FFFF00"/>
                </a:solidFill>
                <a:latin typeface="Comic Sans MS" panose="030F0702030302020204" pitchFamily="66" charset="0"/>
              </a:rPr>
              <a:t>@rowlandsgillprimary.org.uk </a:t>
            </a:r>
          </a:p>
          <a:p>
            <a:pPr marL="342900" indent="-342900" algn="ctr">
              <a:buFontTx/>
              <a:buChar char="-"/>
            </a:pPr>
            <a:endParaRPr lang="en-GB" sz="2400" dirty="0">
              <a:solidFill>
                <a:schemeClr val="bg1"/>
              </a:solidFill>
              <a:latin typeface="Comic Sans MS" panose="030F0702030302020204" pitchFamily="66" charset="0"/>
            </a:endParaRPr>
          </a:p>
          <a:p>
            <a:pPr algn="ctr"/>
            <a:r>
              <a:rPr lang="en-GB" sz="2400" dirty="0">
                <a:solidFill>
                  <a:schemeClr val="bg1"/>
                </a:solidFill>
                <a:latin typeface="Comic Sans MS"/>
              </a:rPr>
              <a:t>All payments for any school related events or services are to be made using Arbor.</a:t>
            </a:r>
            <a:endParaRPr lang="en-GB" sz="2400" dirty="0">
              <a:solidFill>
                <a:schemeClr val="bg1"/>
              </a:solidFill>
              <a:latin typeface="Comic Sans MS" panose="030F0702030302020204" pitchFamily="66" charset="0"/>
            </a:endParaRPr>
          </a:p>
          <a:p>
            <a:pPr algn="ctr">
              <a:lnSpc>
                <a:spcPct val="150000"/>
              </a:lnSpc>
            </a:pPr>
            <a:endParaRPr lang="en-GB" sz="1200" dirty="0">
              <a:solidFill>
                <a:schemeClr val="bg1"/>
              </a:solidFill>
              <a:latin typeface="Comic Sans MS" panose="030F0702030302020204" pitchFamily="66" charset="0"/>
            </a:endParaRPr>
          </a:p>
          <a:p>
            <a:pPr algn="ctr"/>
            <a:r>
              <a:rPr lang="en-GB" sz="2400" dirty="0">
                <a:solidFill>
                  <a:schemeClr val="bg1"/>
                </a:solidFill>
                <a:latin typeface="Comic Sans MS"/>
              </a:rPr>
              <a:t>The school website is the key place for information both about school and also relating to our class.  All letters are sent out via Arbor.</a:t>
            </a:r>
            <a:endParaRPr lang="en-GB" sz="2400" dirty="0">
              <a:solidFill>
                <a:schemeClr val="bg1"/>
              </a:solidFill>
              <a:latin typeface="Comic Sans MS" panose="030F0702030302020204" pitchFamily="66" charset="0"/>
            </a:endParaRPr>
          </a:p>
        </p:txBody>
      </p:sp>
      <p:sp>
        <p:nvSpPr>
          <p:cNvPr id="5" name="Rounded Rectangle 4"/>
          <p:cNvSpPr/>
          <p:nvPr/>
        </p:nvSpPr>
        <p:spPr>
          <a:xfrm>
            <a:off x="2033718" y="188640"/>
            <a:ext cx="5076564" cy="947936"/>
          </a:xfrm>
          <a:prstGeom prst="round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Comic Sans MS" panose="030F0702030302020204" pitchFamily="66" charset="0"/>
              </a:rPr>
              <a:t>Useful things to share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315594" y="195593"/>
            <a:ext cx="792088" cy="857143"/>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6638" r="26638"/>
          <a:stretch/>
        </p:blipFill>
        <p:spPr>
          <a:xfrm>
            <a:off x="8036319" y="188640"/>
            <a:ext cx="792088" cy="857143"/>
          </a:xfrm>
          <a:prstGeom prst="rect">
            <a:avLst/>
          </a:prstGeom>
        </p:spPr>
      </p:pic>
    </p:spTree>
    <p:extLst>
      <p:ext uri="{BB962C8B-B14F-4D97-AF65-F5344CB8AC3E}">
        <p14:creationId xmlns:p14="http://schemas.microsoft.com/office/powerpoint/2010/main" val="3491886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BF5F9066A8A4D8A464B72355865D3" ma:contentTypeVersion="12" ma:contentTypeDescription="Create a new document." ma:contentTypeScope="" ma:versionID="964bdac2893884e2187ceb76915dffd4">
  <xsd:schema xmlns:xsd="http://www.w3.org/2001/XMLSchema" xmlns:xs="http://www.w3.org/2001/XMLSchema" xmlns:p="http://schemas.microsoft.com/office/2006/metadata/properties" xmlns:ns2="e69a8a1d-e841-4b51-825c-bcd637bbb674" xmlns:ns3="b175106e-9aa1-47a9-86fb-06bf48a7e2db" targetNamespace="http://schemas.microsoft.com/office/2006/metadata/properties" ma:root="true" ma:fieldsID="3c6cf1da549438c23493f1e83a9a627a" ns2:_="" ns3:_="">
    <xsd:import namespace="e69a8a1d-e841-4b51-825c-bcd637bbb674"/>
    <xsd:import namespace="b175106e-9aa1-47a9-86fb-06bf48a7e2d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9a8a1d-e841-4b51-825c-bcd637bbb67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75106e-9aa1-47a9-86fb-06bf48a7e2d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954B32-DB8D-4788-AE86-E618AE0A6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9a8a1d-e841-4b51-825c-bcd637bbb674"/>
    <ds:schemaRef ds:uri="b175106e-9aa1-47a9-86fb-06bf48a7e2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2FC5D1-A760-4C94-8830-4A61650608D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D98C926-2121-4958-8BD0-4BBF03E267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342</TotalTime>
  <Words>710</Words>
  <Application>Microsoft Office PowerPoint</Application>
  <PresentationFormat>On-screen Show (4:3)</PresentationFormat>
  <Paragraphs>83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Wendy Rowell</cp:lastModifiedBy>
  <cp:revision>288</cp:revision>
  <dcterms:created xsi:type="dcterms:W3CDTF">2015-09-12T18:23:33Z</dcterms:created>
  <dcterms:modified xsi:type="dcterms:W3CDTF">2025-09-05T08:46:55Z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0x010100576BF5F9066A8A4D8A464B72355865D3</vt:lpwstr>
  </property>
</Properties>
</file>